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0" r:id="rId2"/>
    <p:sldId id="296" r:id="rId3"/>
    <p:sldId id="297" r:id="rId4"/>
    <p:sldId id="258" r:id="rId5"/>
    <p:sldId id="287" r:id="rId6"/>
    <p:sldId id="289" r:id="rId7"/>
    <p:sldId id="286" r:id="rId8"/>
    <p:sldId id="283" r:id="rId9"/>
    <p:sldId id="279" r:id="rId10"/>
    <p:sldId id="280" r:id="rId11"/>
    <p:sldId id="281" r:id="rId12"/>
    <p:sldId id="261" r:id="rId13"/>
    <p:sldId id="257" r:id="rId14"/>
    <p:sldId id="284" r:id="rId15"/>
    <p:sldId id="259" r:id="rId16"/>
    <p:sldId id="294" r:id="rId17"/>
    <p:sldId id="263" r:id="rId18"/>
    <p:sldId id="292" r:id="rId19"/>
    <p:sldId id="293" r:id="rId20"/>
    <p:sldId id="29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4" d="100"/>
          <a:sy n="94" d="100"/>
        </p:scale>
        <p:origin x="75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9D675-063B-4356-B202-663759EE4718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97357-25B0-4E82-A482-68D6CFDC4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87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6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942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501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08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271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07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998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87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92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5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080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2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57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117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1F57E-56F3-4BDA-8FB7-FA3CCDDC5E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2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5B7EA-6859-75BA-D524-597367AB1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ECB075-EED2-6629-CFC6-9C00B999C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C68557-840F-360C-2DFB-EE62946A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DB12CB-E97B-79E9-D6C8-C4FB09D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6F9970-2318-FB9E-C716-F4EAA2B8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644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2A17F-B533-DDEA-D3B0-7F4A3B31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8CBD95-4260-E2B9-58FC-0D522050A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A5F8B1-E729-51FB-FE20-FD4F0B23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27454D-0146-2BC7-FE6E-EFFA9F1C4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799A5-989A-7650-6A55-CBBB303B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91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8DE61-4FD6-5033-8433-0E074894E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89FBAD-85F7-24B0-6615-A65A042A5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4F0A0-87E4-E037-FC1A-CC5DBBE9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E3B36E-26F6-AF17-AA79-FF9FD9E4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AD856B-9777-DC31-187D-D8CEB18A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20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954A8-61AA-2555-BF88-9CBE33AA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399F7-A1CA-B729-2A74-9B4E67819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AE78D8-DB8A-6169-6DF5-4AAF4FBD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A8FE87-3EF6-C049-2DC2-483D9FE8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CA327-9E57-8E27-8FEB-D5900BA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10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432DA-F998-35A3-2889-D935F075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181971-3B16-46C3-7744-41EFADD8C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6DD0B8-C53B-1EF6-D769-FABA2353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A9C204-BCD4-129F-0F35-CE737387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B3FEA-8966-FED3-FC3C-60AF72BF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4B3D6-597B-16CE-2AD7-9C07434D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6F49B-E78E-81C4-F0AF-DAA84CC62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DF333C-A143-520D-30A7-8A3990E49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A1AE66-5747-F1B2-08DD-CBB599B6E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3A1F95-3D50-033B-14F6-057C4D2F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5660-6E0E-7DCD-AC9E-9A394CA0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7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6B40C-48FA-0E7F-D5EB-77D65C1C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BA5786-E877-99EF-9540-ADB01AC0B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C7FB4D-D69F-7D72-26C2-E8568AFF2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FC2E28-78E3-8F80-C82F-B12773A2B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57A289-54BF-C9CF-83F4-45E44CCA7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7B89C7-E389-2727-BCF0-7F9445203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A87526-A9E3-0093-C5C1-F6BC7EDD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36F8DE-A608-5C0F-E827-FAFF15D6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46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7FA8E-35C0-2DB8-3A7A-E6AAFA9A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2CE1D1-1242-B16B-25A7-92D8030C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24C243-2365-294D-F14D-3BD911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E474A9-6E6D-79FC-05EE-9C7741D6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76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F22C18-9208-26FA-1315-376001ED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E82B49-837C-0577-6C47-C93AF648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1FB132-9F85-0E0D-1CF9-506146BF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21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8C3DD-EA5C-195B-675A-00E71054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A676F-CB62-4867-FC99-6EA8517C8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9683C0-4295-D6E2-B442-9C77857A2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86C47C-2107-CE0D-1CEA-B338FBFDB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7367B-C8FE-6E53-7AEC-BA667C52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3F4774-854D-08F3-5175-53DC7997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01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0F052-7422-AB6B-0E04-72F41848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5FC81A-B9A8-EA27-BE86-11B20FB7A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383047-5CE1-FCB1-E9A9-BFE1B1A52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166172-1CA0-313A-303F-172E05E6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E54446-BAD4-D2B8-8211-817404F7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353EAB-53B6-FB0B-6117-BAEB0EB0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40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61E2C3-B4F4-84F8-F3E7-2E79476C6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7F923-8A23-CB05-83A8-0A34EC80E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45AC9-07F9-38F4-E6D8-E840AE30C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02E64-0971-4765-9371-78C212BBC61C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352309-12AC-882D-2D8D-A662833AA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DBB2D-5E85-89F4-0625-0AED46900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8ADBD-42A3-40D4-8876-1F26C4A0B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5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png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18.png"/><Relationship Id="rId11" Type="http://schemas.openxmlformats.org/officeDocument/2006/relationships/image" Target="../media/image28.jpe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1.jpg"/><Relationship Id="rId9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1.jpg"/><Relationship Id="rId18" Type="http://schemas.openxmlformats.org/officeDocument/2006/relationships/image" Target="../media/image18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17.png"/><Relationship Id="rId2" Type="http://schemas.openxmlformats.org/officeDocument/2006/relationships/tags" Target="../tags/tag22.xml"/><Relationship Id="rId16" Type="http://schemas.openxmlformats.org/officeDocument/2006/relationships/image" Target="../media/image31.jpeg"/><Relationship Id="rId20" Type="http://schemas.openxmlformats.org/officeDocument/2006/relationships/image" Target="../media/image2.jpe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5.xml"/><Relationship Id="rId15" Type="http://schemas.openxmlformats.org/officeDocument/2006/relationships/image" Target="../media/image30.jpeg"/><Relationship Id="rId10" Type="http://schemas.openxmlformats.org/officeDocument/2006/relationships/tags" Target="../tags/tag30.xml"/><Relationship Id="rId19" Type="http://schemas.openxmlformats.org/officeDocument/2006/relationships/image" Target="../media/image19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tags" Target="../tags/tag33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3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9.png"/><Relationship Id="rId5" Type="http://schemas.openxmlformats.org/officeDocument/2006/relationships/tags" Target="../tags/tag35.xml"/><Relationship Id="rId10" Type="http://schemas.openxmlformats.org/officeDocument/2006/relationships/image" Target="../media/image34.png"/><Relationship Id="rId4" Type="http://schemas.openxmlformats.org/officeDocument/2006/relationships/tags" Target="../tags/tag34.xml"/><Relationship Id="rId9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5.png"/><Relationship Id="rId3" Type="http://schemas.openxmlformats.org/officeDocument/2006/relationships/tags" Target="../tags/tag38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36.png"/><Relationship Id="rId2" Type="http://schemas.openxmlformats.org/officeDocument/2006/relationships/tags" Target="../tags/tag37.xml"/><Relationship Id="rId16" Type="http://schemas.openxmlformats.org/officeDocument/2006/relationships/image" Target="../media/image39.jpeg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9.png"/><Relationship Id="rId5" Type="http://schemas.openxmlformats.org/officeDocument/2006/relationships/tags" Target="../tags/tag40.xml"/><Relationship Id="rId1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tags" Target="../tags/tag39.xml"/><Relationship Id="rId9" Type="http://schemas.openxmlformats.org/officeDocument/2006/relationships/image" Target="../media/image17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gif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6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.jpe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jp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1">
            <a:extLst>
              <a:ext uri="{FF2B5EF4-FFF2-40B4-BE49-F238E27FC236}">
                <a16:creationId xmlns:a16="http://schemas.microsoft.com/office/drawing/2014/main" id="{E40342A3-4C8B-EE6D-FB96-161A8850EF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81990" y="944441"/>
            <a:ext cx="2659539" cy="5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0B44CF-F1B8-C523-3B86-CAC146C64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09" y="885153"/>
            <a:ext cx="21590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F74BDE8-044D-2CDC-D449-4D9340B5A6AA}"/>
              </a:ext>
            </a:extLst>
          </p:cNvPr>
          <p:cNvSpPr/>
          <p:nvPr/>
        </p:nvSpPr>
        <p:spPr>
          <a:xfrm>
            <a:off x="3063951" y="3799419"/>
            <a:ext cx="5860899" cy="246657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00206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 </a:t>
            </a:r>
            <a:r>
              <a:rPr lang="zh-CN" altLang="en-US" sz="5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学业发展支持中心</a:t>
            </a:r>
            <a:endParaRPr lang="en-US" altLang="zh-CN" sz="5400" dirty="0">
              <a:solidFill>
                <a:schemeClr val="accent5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招新宣讲</a:t>
            </a:r>
            <a:endParaRPr lang="zh-CN" altLang="en-US" sz="3600" dirty="0">
              <a:solidFill>
                <a:schemeClr val="accent5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6E375D7-6CF4-CB75-EF21-3E1B7B0A414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t="41238" b="27599"/>
          <a:stretch>
            <a:fillRect/>
          </a:stretch>
        </p:blipFill>
        <p:spPr bwMode="auto">
          <a:xfrm>
            <a:off x="1697684" y="1652247"/>
            <a:ext cx="8796631" cy="208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DDD754-92E1-E6E9-3308-AECC59F589C5}"/>
              </a:ext>
            </a:extLst>
          </p:cNvPr>
          <p:cNvSpPr txBox="1"/>
          <p:nvPr/>
        </p:nvSpPr>
        <p:spPr>
          <a:xfrm>
            <a:off x="9486900" y="6176600"/>
            <a:ext cx="2594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——2023.09</a:t>
            </a:r>
            <a:endParaRPr lang="zh-CN" altLang="en-US" sz="28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4826040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81A43FA-AAA9-F8DC-F2E6-7D3C0ABD7CEA}"/>
              </a:ext>
            </a:extLst>
          </p:cNvPr>
          <p:cNvCxnSpPr/>
          <p:nvPr/>
        </p:nvCxnSpPr>
        <p:spPr>
          <a:xfrm>
            <a:off x="1201763" y="1683102"/>
            <a:ext cx="956491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46856" y="5598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学业发展支持中心</a:t>
            </a:r>
          </a:p>
        </p:txBody>
      </p:sp>
      <p:sp>
        <p:nvSpPr>
          <p:cNvPr id="2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84689" y="252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课程部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活动介绍</a:t>
            </a:r>
          </a:p>
        </p:txBody>
      </p:sp>
      <p:sp>
        <p:nvSpPr>
          <p:cNvPr id="10" name="圆角矩形 8">
            <a:extLst>
              <a:ext uri="{FF2B5EF4-FFF2-40B4-BE49-F238E27FC236}">
                <a16:creationId xmlns:a16="http://schemas.microsoft.com/office/drawing/2014/main" id="{D7582A83-66ED-7CF4-B771-5DDD2D7DC908}"/>
              </a:ext>
            </a:extLst>
          </p:cNvPr>
          <p:cNvSpPr/>
          <p:nvPr/>
        </p:nvSpPr>
        <p:spPr>
          <a:xfrm>
            <a:off x="2018415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72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点睛课堂</a:t>
            </a: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DEAABF79-7753-8BFD-B9EE-B94090EC01F1}"/>
              </a:ext>
            </a:extLst>
          </p:cNvPr>
          <p:cNvSpPr/>
          <p:nvPr/>
        </p:nvSpPr>
        <p:spPr>
          <a:xfrm>
            <a:off x="4934592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33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学霸有约</a:t>
            </a:r>
          </a:p>
        </p:txBody>
      </p:sp>
      <p:sp>
        <p:nvSpPr>
          <p:cNvPr id="12" name="圆角矩形 54">
            <a:extLst>
              <a:ext uri="{FF2B5EF4-FFF2-40B4-BE49-F238E27FC236}">
                <a16:creationId xmlns:a16="http://schemas.microsoft.com/office/drawing/2014/main" id="{DFA90CEA-D8C0-8BF5-83C9-CBC6D7231004}"/>
              </a:ext>
            </a:extLst>
          </p:cNvPr>
          <p:cNvSpPr/>
          <p:nvPr/>
        </p:nvSpPr>
        <p:spPr>
          <a:xfrm>
            <a:off x="7847349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72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学霸笔记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135E7BF-7F6A-2C8B-87DE-91E8BF97CE81}"/>
              </a:ext>
            </a:extLst>
          </p:cNvPr>
          <p:cNvGrpSpPr/>
          <p:nvPr/>
        </p:nvGrpSpPr>
        <p:grpSpPr>
          <a:xfrm>
            <a:off x="916046" y="2067191"/>
            <a:ext cx="11084387" cy="4579838"/>
            <a:chOff x="916046" y="2067191"/>
            <a:chExt cx="11084387" cy="457983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411C769-A9CD-17B9-F60F-84B0C0D47DB9}"/>
                </a:ext>
              </a:extLst>
            </p:cNvPr>
            <p:cNvGrpSpPr/>
            <p:nvPr/>
          </p:nvGrpSpPr>
          <p:grpSpPr>
            <a:xfrm rot="5400000">
              <a:off x="6596696" y="2325512"/>
              <a:ext cx="3628282" cy="3948142"/>
              <a:chOff x="4172992" y="3260888"/>
              <a:chExt cx="5767387" cy="704028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2A952210-F862-82A5-612E-5DC27734A7D6}"/>
                  </a:ext>
                </a:extLst>
              </p:cNvPr>
              <p:cNvCxnSpPr/>
              <p:nvPr/>
            </p:nvCxnSpPr>
            <p:spPr>
              <a:xfrm>
                <a:off x="4172992" y="3260888"/>
                <a:ext cx="0" cy="70402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E4AF78B-C13D-162E-8870-79AF7F541405}"/>
                  </a:ext>
                </a:extLst>
              </p:cNvPr>
              <p:cNvCxnSpPr/>
              <p:nvPr/>
            </p:nvCxnSpPr>
            <p:spPr>
              <a:xfrm>
                <a:off x="6489608" y="3260888"/>
                <a:ext cx="0" cy="70402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74BEBEE-AD4B-25CA-3354-731A5CEECB04}"/>
                  </a:ext>
                </a:extLst>
              </p:cNvPr>
              <p:cNvCxnSpPr/>
              <p:nvPr/>
            </p:nvCxnSpPr>
            <p:spPr>
              <a:xfrm>
                <a:off x="8840015" y="3260888"/>
                <a:ext cx="0" cy="70402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8C51C90-01CA-D864-20AF-F2080A5FE463}"/>
                  </a:ext>
                </a:extLst>
              </p:cNvPr>
              <p:cNvCxnSpPr/>
              <p:nvPr/>
            </p:nvCxnSpPr>
            <p:spPr>
              <a:xfrm>
                <a:off x="9940379" y="3260888"/>
                <a:ext cx="0" cy="70402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568D16B9-1AA3-5D00-6066-327FA74CB1DD}"/>
                  </a:ext>
                </a:extLst>
              </p:cNvPr>
              <p:cNvCxnSpPr/>
              <p:nvPr/>
            </p:nvCxnSpPr>
            <p:spPr>
              <a:xfrm>
                <a:off x="5348437" y="3260888"/>
                <a:ext cx="0" cy="70402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A03D2C1-B2BD-B83F-367F-3D203F065AF0}"/>
                  </a:ext>
                </a:extLst>
              </p:cNvPr>
              <p:cNvCxnSpPr/>
              <p:nvPr/>
            </p:nvCxnSpPr>
            <p:spPr>
              <a:xfrm>
                <a:off x="7665265" y="3260888"/>
                <a:ext cx="0" cy="70402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9D29121-ADD9-AA7F-5F58-D5C570EEDF28}"/>
                </a:ext>
              </a:extLst>
            </p:cNvPr>
            <p:cNvGrpSpPr/>
            <p:nvPr/>
          </p:nvGrpSpPr>
          <p:grpSpPr>
            <a:xfrm>
              <a:off x="10662380" y="4327533"/>
              <a:ext cx="1338053" cy="2319496"/>
              <a:chOff x="10122406" y="3414370"/>
              <a:chExt cx="1368741" cy="237269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10654489-FD10-68FA-2BAE-D7CC2B128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5472">
                <a:off x="10122406" y="3514048"/>
                <a:ext cx="1155556" cy="2273016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E26353AE-601C-E71F-B606-28A88A94B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06405">
                <a:off x="10790043" y="3414370"/>
                <a:ext cx="701104" cy="87638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CDC903E-C17F-0DD2-A682-7A091D8C2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5472">
                <a:off x="10328376" y="4231417"/>
                <a:ext cx="772913" cy="762468"/>
              </a:xfrm>
              <a:prstGeom prst="rect">
                <a:avLst/>
              </a:prstGeom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3D6A339-0462-1487-77C0-80DA04E708D6}"/>
                </a:ext>
              </a:extLst>
            </p:cNvPr>
            <p:cNvSpPr txBox="1"/>
            <p:nvPr/>
          </p:nvSpPr>
          <p:spPr>
            <a:xfrm>
              <a:off x="6282848" y="2067191"/>
              <a:ext cx="4689713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学霸有约，为建立课堂以外的</a:t>
              </a:r>
              <a:endPara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endPara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答疑解惑。招募优秀的朋辈同</a:t>
              </a:r>
              <a:endPara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endPara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学，组建朋辈辅导课题组。在</a:t>
              </a:r>
              <a:endPara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endPara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日常上课期间定期为同学们</a:t>
              </a:r>
              <a:endPara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endPara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在公用房</a:t>
              </a:r>
              <a:r>
                <a:rPr lang="en-US" altLang="zh-CN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12</a:t>
              </a: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栋</a:t>
              </a:r>
              <a:r>
                <a:rPr lang="en-US" altLang="zh-CN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105</a:t>
              </a: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房间开展</a:t>
              </a:r>
              <a:endPara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endPara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答疑活动。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D9F40D0-512F-F6E6-E2CB-73DE16409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046" y="2777298"/>
              <a:ext cx="4391600" cy="3294215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9947EDE-D9D5-E783-A2A8-B183309F7D08}"/>
              </a:ext>
            </a:extLst>
          </p:cNvPr>
          <p:cNvSpPr txBox="1"/>
          <p:nvPr/>
        </p:nvSpPr>
        <p:spPr>
          <a:xfrm>
            <a:off x="8762513" y="21259"/>
            <a:ext cx="7136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C4C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02</a:t>
            </a:r>
            <a:endParaRPr lang="zh-CN" altLang="en-US" sz="3200" dirty="0">
              <a:solidFill>
                <a:srgbClr val="33C4C1"/>
              </a:solidFill>
            </a:endParaRPr>
          </a:p>
        </p:txBody>
      </p:sp>
      <p:pic>
        <p:nvPicPr>
          <p:cNvPr id="18" name="图片 11">
            <a:extLst>
              <a:ext uri="{FF2B5EF4-FFF2-40B4-BE49-F238E27FC236}">
                <a16:creationId xmlns:a16="http://schemas.microsoft.com/office/drawing/2014/main" id="{E177F655-2532-9E61-8AAB-A7242F283C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639" y="15957"/>
            <a:ext cx="2581786" cy="535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1410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546856" y="5598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学业发展支持中心</a:t>
            </a:r>
          </a:p>
        </p:txBody>
      </p:sp>
      <p:sp>
        <p:nvSpPr>
          <p:cNvPr id="2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84689" y="252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课程部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活动介绍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81A43FA-AAA9-F8DC-F2E6-7D3C0ABD7CEA}"/>
              </a:ext>
            </a:extLst>
          </p:cNvPr>
          <p:cNvCxnSpPr/>
          <p:nvPr/>
        </p:nvCxnSpPr>
        <p:spPr>
          <a:xfrm>
            <a:off x="1250354" y="1683102"/>
            <a:ext cx="956491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8">
            <a:extLst>
              <a:ext uri="{FF2B5EF4-FFF2-40B4-BE49-F238E27FC236}">
                <a16:creationId xmlns:a16="http://schemas.microsoft.com/office/drawing/2014/main" id="{D7582A83-66ED-7CF4-B771-5DDD2D7DC908}"/>
              </a:ext>
            </a:extLst>
          </p:cNvPr>
          <p:cNvSpPr/>
          <p:nvPr/>
        </p:nvSpPr>
        <p:spPr>
          <a:xfrm>
            <a:off x="2018415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72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点睛课堂</a:t>
            </a: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DEAABF79-7753-8BFD-B9EE-B94090EC01F1}"/>
              </a:ext>
            </a:extLst>
          </p:cNvPr>
          <p:cNvSpPr/>
          <p:nvPr/>
        </p:nvSpPr>
        <p:spPr>
          <a:xfrm>
            <a:off x="4934592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72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学霸有约</a:t>
            </a:r>
          </a:p>
        </p:txBody>
      </p:sp>
      <p:sp>
        <p:nvSpPr>
          <p:cNvPr id="12" name="圆角矩形 54">
            <a:extLst>
              <a:ext uri="{FF2B5EF4-FFF2-40B4-BE49-F238E27FC236}">
                <a16:creationId xmlns:a16="http://schemas.microsoft.com/office/drawing/2014/main" id="{DFA90CEA-D8C0-8BF5-83C9-CBC6D7231004}"/>
              </a:ext>
            </a:extLst>
          </p:cNvPr>
          <p:cNvSpPr/>
          <p:nvPr/>
        </p:nvSpPr>
        <p:spPr>
          <a:xfrm>
            <a:off x="7847349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33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学霸笔记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6E6909-6621-23D2-34E4-3DC36D4C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58" y="2562385"/>
            <a:ext cx="3715091" cy="41839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2F30AD-270A-D891-7A15-C556AB9F0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609" y="2062327"/>
            <a:ext cx="2714501" cy="38194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22E74B-4B4C-9B87-CDD8-C018C8701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979" y="3274961"/>
            <a:ext cx="2575838" cy="34713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DA4D906-3593-1C3B-F6F2-F177C4F843F8}"/>
              </a:ext>
            </a:extLst>
          </p:cNvPr>
          <p:cNvSpPr txBox="1"/>
          <p:nvPr/>
        </p:nvSpPr>
        <p:spPr>
          <a:xfrm>
            <a:off x="7847349" y="2407572"/>
            <a:ext cx="3765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学霸笔记特点：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简洁、美观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凝练，整合了该课程的重要知识点及相关考前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适用于考前复习</a:t>
            </a:r>
            <a:r>
              <a:rPr lang="el-GR" altLang="zh-CN" sz="2000" dirty="0"/>
              <a:t>₍₍Ϡ(</a:t>
            </a:r>
            <a:r>
              <a:rPr lang="pa-IN" altLang="zh-CN" sz="2000" dirty="0"/>
              <a:t>੭•̀</a:t>
            </a:r>
            <a:r>
              <a:rPr lang="el-GR" altLang="zh-CN" sz="2000" dirty="0"/>
              <a:t>ω•́)</a:t>
            </a:r>
            <a:r>
              <a:rPr lang="pa-IN" altLang="zh-CN" sz="2000" dirty="0"/>
              <a:t>੭✧⃛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387B40F-EB93-24ED-D90E-2016B4CF86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093" y="4735936"/>
            <a:ext cx="1905000" cy="1905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16FE562-015A-F853-0721-C5050C71EFE7}"/>
              </a:ext>
            </a:extLst>
          </p:cNvPr>
          <p:cNvSpPr txBox="1"/>
          <p:nvPr/>
        </p:nvSpPr>
        <p:spPr>
          <a:xfrm>
            <a:off x="8762513" y="21259"/>
            <a:ext cx="7136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C4C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02</a:t>
            </a:r>
            <a:endParaRPr lang="zh-CN" altLang="en-US" sz="3200" dirty="0">
              <a:solidFill>
                <a:srgbClr val="33C4C1"/>
              </a:solidFill>
            </a:endParaRPr>
          </a:p>
        </p:txBody>
      </p:sp>
      <p:pic>
        <p:nvPicPr>
          <p:cNvPr id="2" name="图片 11">
            <a:extLst>
              <a:ext uri="{FF2B5EF4-FFF2-40B4-BE49-F238E27FC236}">
                <a16:creationId xmlns:a16="http://schemas.microsoft.com/office/drawing/2014/main" id="{C06F9AF9-6547-FD80-6123-20EA8185D91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639" y="15957"/>
            <a:ext cx="2581786" cy="535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174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702777" y="26748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课程部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702777" y="6850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部门特色</a:t>
            </a:r>
          </a:p>
        </p:txBody>
      </p:sp>
      <p:sp>
        <p:nvSpPr>
          <p:cNvPr id="18" name="矩形 17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762513" y="21259"/>
            <a:ext cx="696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C4C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02</a:t>
            </a:r>
            <a:endParaRPr lang="zh-CN" altLang="en-US" sz="3200" dirty="0">
              <a:solidFill>
                <a:srgbClr val="33C4C1"/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2260779" y="2230971"/>
            <a:ext cx="1917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2800" b="1" dirty="0"/>
              <a:t>部门特色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546856" y="5598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学业发展支持中心</a:t>
            </a:r>
          </a:p>
        </p:txBody>
      </p:sp>
      <p:grpSp>
        <p:nvGrpSpPr>
          <p:cNvPr id="53" name="组合 52"/>
          <p:cNvGrpSpPr/>
          <p:nvPr/>
        </p:nvGrpSpPr>
        <p:grpSpPr>
          <a:xfrm rot="1027288">
            <a:off x="156174" y="1098851"/>
            <a:ext cx="1641235" cy="2455053"/>
            <a:chOff x="10122406" y="3414370"/>
            <a:chExt cx="1368741" cy="2372694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5472">
              <a:off x="10122406" y="3514048"/>
              <a:ext cx="1155556" cy="2273016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06405">
              <a:off x="10790043" y="3414370"/>
              <a:ext cx="701104" cy="876380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5472">
              <a:off x="10328376" y="4231417"/>
              <a:ext cx="772913" cy="762468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1F70FFB-09AD-0BB6-8998-3A70372B10DE}"/>
              </a:ext>
            </a:extLst>
          </p:cNvPr>
          <p:cNvSpPr txBox="1"/>
          <p:nvPr/>
        </p:nvSpPr>
        <p:spPr>
          <a:xfrm>
            <a:off x="1122246" y="2945544"/>
            <a:ext cx="4194544" cy="2283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课程部的大部分活动都以学习为主题，热爱学习的同学可以在这里认识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志同道合的朋友，也可以与老师、“学霸”们直接交流，接触丰富的学习资料。</a:t>
            </a:r>
          </a:p>
        </p:txBody>
      </p:sp>
      <p:pic>
        <p:nvPicPr>
          <p:cNvPr id="7" name="图片 6" descr="录屏量的截图">
            <a:extLst>
              <a:ext uri="{FF2B5EF4-FFF2-40B4-BE49-F238E27FC236}">
                <a16:creationId xmlns:a16="http://schemas.microsoft.com/office/drawing/2014/main" id="{D8CD281C-F2C5-8CC0-E9E9-77E775805D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311"/>
          <a:stretch>
            <a:fillRect/>
          </a:stretch>
        </p:blipFill>
        <p:spPr>
          <a:xfrm>
            <a:off x="5515637" y="3979438"/>
            <a:ext cx="2189798" cy="1988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A971DC-F2F4-E0FA-C5F1-5463ECD57BF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189" b="26117"/>
          <a:stretch/>
        </p:blipFill>
        <p:spPr>
          <a:xfrm>
            <a:off x="5515636" y="1732165"/>
            <a:ext cx="2191927" cy="1995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CF5C28-AC00-8B3A-F4CA-85C88963898B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029719" y="1729020"/>
            <a:ext cx="3803003" cy="1988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 descr="学霸">
            <a:extLst>
              <a:ext uri="{FF2B5EF4-FFF2-40B4-BE49-F238E27FC236}">
                <a16:creationId xmlns:a16="http://schemas.microsoft.com/office/drawing/2014/main" id="{051E9A76-1FEB-BC98-8847-AFF71FD6135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877" r="9185" b="-123"/>
          <a:stretch>
            <a:fillRect/>
          </a:stretch>
        </p:blipFill>
        <p:spPr>
          <a:xfrm>
            <a:off x="8029719" y="3979438"/>
            <a:ext cx="3803003" cy="1988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图片 11">
            <a:extLst>
              <a:ext uri="{FF2B5EF4-FFF2-40B4-BE49-F238E27FC236}">
                <a16:creationId xmlns:a16="http://schemas.microsoft.com/office/drawing/2014/main" id="{989BD961-64C6-E473-70D8-5380C716BD5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639" y="15957"/>
            <a:ext cx="2581786" cy="535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6689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3"/>
          <p:cNvGrpSpPr/>
          <p:nvPr/>
        </p:nvGrpSpPr>
        <p:grpSpPr>
          <a:xfrm>
            <a:off x="2543603" y="2392810"/>
            <a:ext cx="7104792" cy="1811255"/>
            <a:chOff x="5199903" y="2297462"/>
            <a:chExt cx="4366480" cy="1252862"/>
          </a:xfrm>
        </p:grpSpPr>
        <p:sp>
          <p:nvSpPr>
            <p:cNvPr id="1048586" name="文本框 9"/>
            <p:cNvSpPr txBox="1"/>
            <p:nvPr/>
          </p:nvSpPr>
          <p:spPr>
            <a:xfrm>
              <a:off x="6400745" y="2497390"/>
              <a:ext cx="3165638" cy="91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学业发展支持中心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文宣部</a:t>
              </a:r>
            </a:p>
          </p:txBody>
        </p:sp>
        <p:sp>
          <p:nvSpPr>
            <p:cNvPr id="1048587" name="矩形 17"/>
            <p:cNvSpPr/>
            <p:nvPr/>
          </p:nvSpPr>
          <p:spPr>
            <a:xfrm>
              <a:off x="6372669" y="2359892"/>
              <a:ext cx="56152" cy="11904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8" name="文本框 20"/>
            <p:cNvSpPr txBox="1"/>
            <p:nvPr/>
          </p:nvSpPr>
          <p:spPr>
            <a:xfrm>
              <a:off x="5199903" y="2297462"/>
              <a:ext cx="1115370" cy="117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4C1"/>
                  </a:solidFill>
                  <a:ea typeface="Adobe Gothic Std B" panose="020B0800000000000000" pitchFamily="34" charset="-128"/>
                </a:rPr>
                <a:t>PART </a:t>
              </a:r>
            </a:p>
            <a:p>
              <a:pPr algn="ctr"/>
              <a:r>
                <a:rPr lang="en-US" altLang="zh-CN" sz="7200" dirty="0">
                  <a:solidFill>
                    <a:srgbClr val="33C4C1"/>
                  </a:solidFill>
                  <a:ea typeface="Adobe Gothic Std B" panose="020B0800000000000000" pitchFamily="34" charset="-128"/>
                </a:rPr>
                <a:t>03</a:t>
              </a:r>
              <a:endParaRPr lang="zh-CN" altLang="en-US" sz="7200" dirty="0">
                <a:solidFill>
                  <a:srgbClr val="33C4C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文本框 38"/>
          <p:cNvSpPr txBox="1"/>
          <p:nvPr/>
        </p:nvSpPr>
        <p:spPr>
          <a:xfrm>
            <a:off x="546856" y="5598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学业发展支持中心</a:t>
            </a:r>
          </a:p>
        </p:txBody>
      </p:sp>
      <p:sp>
        <p:nvSpPr>
          <p:cNvPr id="104859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4" name="文本框 20"/>
          <p:cNvSpPr txBox="1"/>
          <p:nvPr/>
        </p:nvSpPr>
        <p:spPr>
          <a:xfrm>
            <a:off x="9584689" y="252262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文宣部</a:t>
            </a:r>
          </a:p>
        </p:txBody>
      </p:sp>
      <p:sp>
        <p:nvSpPr>
          <p:cNvPr id="1048595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部门简介</a:t>
            </a:r>
          </a:p>
        </p:txBody>
      </p:sp>
      <p:sp>
        <p:nvSpPr>
          <p:cNvPr id="1048596" name="文本框 9"/>
          <p:cNvSpPr txBox="1"/>
          <p:nvPr/>
        </p:nvSpPr>
        <p:spPr>
          <a:xfrm>
            <a:off x="8762513" y="21259"/>
            <a:ext cx="770850" cy="1056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C4C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03</a:t>
            </a:r>
            <a:endParaRPr lang="zh-CN" altLang="en-US" sz="3200" dirty="0">
              <a:solidFill>
                <a:srgbClr val="33C4C1"/>
              </a:solidFill>
            </a:endParaRPr>
          </a:p>
        </p:txBody>
      </p:sp>
      <p:sp>
        <p:nvSpPr>
          <p:cNvPr id="1048597" name="Rectangle 21"/>
          <p:cNvSpPr>
            <a:spLocks noChangeArrowheads="1"/>
          </p:cNvSpPr>
          <p:nvPr/>
        </p:nvSpPr>
        <p:spPr bwMode="auto">
          <a:xfrm>
            <a:off x="2301964" y="1830043"/>
            <a:ext cx="7202805" cy="3742055"/>
          </a:xfrm>
          <a:prstGeom prst="rect">
            <a:avLst/>
          </a:prstGeom>
          <a:solidFill>
            <a:srgbClr val="65AA81">
              <a:alpha val="40000"/>
            </a:srgb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72DCDA"/>
              </a:solidFill>
            </a:endParaRPr>
          </a:p>
        </p:txBody>
      </p:sp>
      <p:sp>
        <p:nvSpPr>
          <p:cNvPr id="1048598" name="Rectangle 36"/>
          <p:cNvSpPr>
            <a:spLocks noChangeArrowheads="1"/>
          </p:cNvSpPr>
          <p:nvPr/>
        </p:nvSpPr>
        <p:spPr bwMode="auto">
          <a:xfrm>
            <a:off x="2548255" y="2933065"/>
            <a:ext cx="1979295" cy="228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负责公众号HUSToei学业加油站的运营，承担中心的宣传工作，分享学院的学术动态。</a:t>
            </a:r>
          </a:p>
        </p:txBody>
      </p:sp>
      <p:sp>
        <p:nvSpPr>
          <p:cNvPr id="1048599" name="Rectangle 37"/>
          <p:cNvSpPr>
            <a:spLocks noChangeArrowheads="1"/>
          </p:cNvSpPr>
          <p:nvPr/>
        </p:nvSpPr>
        <p:spPr bwMode="auto">
          <a:xfrm>
            <a:off x="4969916" y="3294500"/>
            <a:ext cx="1781175" cy="91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171450" indent="-171450" algn="ctr" fontAlgn="auto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推文编辑</a:t>
            </a:r>
          </a:p>
          <a:p>
            <a:pPr marL="171450" indent="-171450" algn="ctr" fontAlgn="auto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海报制作</a:t>
            </a:r>
          </a:p>
        </p:txBody>
      </p:sp>
      <p:sp>
        <p:nvSpPr>
          <p:cNvPr id="1048600" name="Rectangle 39"/>
          <p:cNvSpPr>
            <a:spLocks noChangeArrowheads="1"/>
          </p:cNvSpPr>
          <p:nvPr/>
        </p:nvSpPr>
        <p:spPr bwMode="auto">
          <a:xfrm>
            <a:off x="7235825" y="2933065"/>
            <a:ext cx="1849120" cy="1828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帮助同学们及时、准确了解中心的各项活动，营造良好的学习氛围。</a:t>
            </a:r>
          </a:p>
        </p:txBody>
      </p:sp>
      <p:sp>
        <p:nvSpPr>
          <p:cNvPr id="1048601" name="Line 44"/>
          <p:cNvSpPr>
            <a:spLocks noChangeShapeType="1"/>
          </p:cNvSpPr>
          <p:nvPr/>
        </p:nvSpPr>
        <p:spPr bwMode="auto">
          <a:xfrm>
            <a:off x="4801959" y="2231363"/>
            <a:ext cx="635" cy="288671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solid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48602" name="Line 45"/>
          <p:cNvSpPr>
            <a:spLocks noChangeShapeType="1"/>
          </p:cNvSpPr>
          <p:nvPr/>
        </p:nvSpPr>
        <p:spPr bwMode="auto">
          <a:xfrm>
            <a:off x="6919049" y="2231998"/>
            <a:ext cx="1270" cy="288607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solid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48603" name="Rectangle 35"/>
          <p:cNvSpPr>
            <a:spLocks noChangeArrowheads="1"/>
          </p:cNvSpPr>
          <p:nvPr/>
        </p:nvSpPr>
        <p:spPr bwMode="auto">
          <a:xfrm>
            <a:off x="2718524" y="2249143"/>
            <a:ext cx="1835785" cy="48767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主要任务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604" name="Rectangle 34"/>
          <p:cNvSpPr>
            <a:spLocks noChangeArrowheads="1"/>
          </p:cNvSpPr>
          <p:nvPr/>
        </p:nvSpPr>
        <p:spPr bwMode="auto">
          <a:xfrm>
            <a:off x="4927054" y="2249143"/>
            <a:ext cx="1866900" cy="48767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主要活动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05" name="Rectangle 38"/>
          <p:cNvSpPr>
            <a:spLocks noChangeArrowheads="1"/>
          </p:cNvSpPr>
          <p:nvPr/>
        </p:nvSpPr>
        <p:spPr bwMode="auto">
          <a:xfrm>
            <a:off x="7167651" y="2253965"/>
            <a:ext cx="1917700" cy="48767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主要作用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11">
            <a:extLst>
              <a:ext uri="{FF2B5EF4-FFF2-40B4-BE49-F238E27FC236}">
                <a16:creationId xmlns:a16="http://schemas.microsoft.com/office/drawing/2014/main" id="{103DA3A9-5957-6682-A578-C4897D413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639" y="15957"/>
            <a:ext cx="2581786" cy="53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4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4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4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4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4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7" grpId="0" animBg="1"/>
      <p:bldP spid="1048597" grpId="1" bldLvl="0" animBg="1"/>
      <p:bldP spid="1048598" grpId="0"/>
      <p:bldP spid="1048599" grpId="0"/>
      <p:bldP spid="1048600" grpId="0"/>
      <p:bldP spid="1048603" grpId="0" bldLvl="0" animBg="1"/>
      <p:bldP spid="1048604" grpId="0" bldLvl="0" animBg="1"/>
      <p:bldP spid="104860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文本框 38"/>
          <p:cNvSpPr txBox="1"/>
          <p:nvPr/>
        </p:nvSpPr>
        <p:spPr>
          <a:xfrm>
            <a:off x="546856" y="5598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学业发展支持中心</a:t>
            </a:r>
          </a:p>
        </p:txBody>
      </p:sp>
      <p:sp>
        <p:nvSpPr>
          <p:cNvPr id="1048610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1" name="文本框 20"/>
          <p:cNvSpPr txBox="1"/>
          <p:nvPr/>
        </p:nvSpPr>
        <p:spPr>
          <a:xfrm>
            <a:off x="9584689" y="252262"/>
            <a:ext cx="944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文宣部</a:t>
            </a:r>
          </a:p>
        </p:txBody>
      </p:sp>
      <p:sp>
        <p:nvSpPr>
          <p:cNvPr id="1048612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活动介绍</a:t>
            </a:r>
          </a:p>
        </p:txBody>
      </p:sp>
      <p:cxnSp>
        <p:nvCxnSpPr>
          <p:cNvPr id="3145728" name="直接箭头连接符 2"/>
          <p:cNvCxnSpPr>
            <a:cxnSpLocks/>
          </p:cNvCxnSpPr>
          <p:nvPr/>
        </p:nvCxnSpPr>
        <p:spPr>
          <a:xfrm>
            <a:off x="1250354" y="1683102"/>
            <a:ext cx="956491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3" name="圆角矩形 8"/>
          <p:cNvSpPr/>
          <p:nvPr/>
        </p:nvSpPr>
        <p:spPr>
          <a:xfrm>
            <a:off x="2789940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33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ym typeface="+mn-ea"/>
              </a:rPr>
              <a:t>推文编辑</a:t>
            </a:r>
            <a:endParaRPr lang="zh-CN" altLang="en-US" b="1" dirty="0"/>
          </a:p>
        </p:txBody>
      </p:sp>
      <p:sp>
        <p:nvSpPr>
          <p:cNvPr id="1048614" name="圆角矩形 54"/>
          <p:cNvSpPr/>
          <p:nvPr/>
        </p:nvSpPr>
        <p:spPr>
          <a:xfrm>
            <a:off x="7364749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72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海报制作</a:t>
            </a:r>
          </a:p>
        </p:txBody>
      </p:sp>
      <p:sp>
        <p:nvSpPr>
          <p:cNvPr id="1048615" name="文本框 57"/>
          <p:cNvSpPr txBox="1"/>
          <p:nvPr/>
        </p:nvSpPr>
        <p:spPr>
          <a:xfrm>
            <a:off x="8762513" y="21259"/>
            <a:ext cx="770850" cy="1056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C4C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03</a:t>
            </a:r>
            <a:endParaRPr lang="zh-CN" altLang="en-US" sz="3200" dirty="0">
              <a:solidFill>
                <a:srgbClr val="33C4C1"/>
              </a:solidFill>
            </a:endParaRPr>
          </a:p>
        </p:txBody>
      </p:sp>
      <p:grpSp>
        <p:nvGrpSpPr>
          <p:cNvPr id="28" name="组合 34"/>
          <p:cNvGrpSpPr/>
          <p:nvPr/>
        </p:nvGrpSpPr>
        <p:grpSpPr>
          <a:xfrm rot="5400000">
            <a:off x="6596696" y="2325512"/>
            <a:ext cx="3628282" cy="3948142"/>
            <a:chOff x="4172992" y="3260888"/>
            <a:chExt cx="5767387" cy="704028"/>
          </a:xfrm>
        </p:grpSpPr>
        <p:cxnSp>
          <p:nvCxnSpPr>
            <p:cNvPr id="3145729" name="直接连接符 35"/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>
              <a:off x="4172992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直接连接符 40"/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>
              <a:off x="6489608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直接连接符 47"/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8840015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2" name="直接连接符 48"/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>
              <a:off x="9940379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直接连接符 51"/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5348437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4" name="直接连接符 52"/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7665265" y="3260888"/>
              <a:ext cx="0" cy="7040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16" name="文本框 53"/>
          <p:cNvSpPr txBox="1"/>
          <p:nvPr>
            <p:custDataLst>
              <p:tags r:id="rId1"/>
            </p:custDataLst>
          </p:nvPr>
        </p:nvSpPr>
        <p:spPr>
          <a:xfrm>
            <a:off x="6251575" y="2066925"/>
            <a:ext cx="4666615" cy="4282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推文编辑，对中心举办的百场导</a:t>
            </a:r>
          </a:p>
          <a:p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航、点睛课堂、学霸有约等活动</a:t>
            </a:r>
          </a:p>
          <a:p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进行总结并排版，然后在公众号</a:t>
            </a:r>
          </a:p>
          <a:p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上发表，以便大家能及时得知中</a:t>
            </a:r>
          </a:p>
          <a:p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心举办的各项活动，并且高效吸</a:t>
            </a:r>
          </a:p>
          <a:p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收理解。</a:t>
            </a:r>
          </a:p>
        </p:txBody>
      </p:sp>
      <p:pic>
        <p:nvPicPr>
          <p:cNvPr id="2097152" name="图片 59" descr="qq_pic_merged_1691923951431"/>
          <p:cNvPicPr>
            <a:picLocks noChangeAspect="1"/>
          </p:cNvPicPr>
          <p:nvPr/>
        </p:nvPicPr>
        <p:blipFill>
          <a:blip r:embed="rId14"/>
          <a:srcRect b="1389"/>
          <a:stretch>
            <a:fillRect/>
          </a:stretch>
        </p:blipFill>
        <p:spPr>
          <a:xfrm>
            <a:off x="1083945" y="2032000"/>
            <a:ext cx="1741170" cy="3472180"/>
          </a:xfrm>
          <a:prstGeom prst="rect">
            <a:avLst/>
          </a:prstGeom>
        </p:spPr>
      </p:pic>
      <p:pic>
        <p:nvPicPr>
          <p:cNvPr id="2097153" name="图片 54" descr="qq_pic_merged_1691923810521"/>
          <p:cNvPicPr>
            <a:picLocks noChangeAspect="1"/>
          </p:cNvPicPr>
          <p:nvPr/>
        </p:nvPicPr>
        <p:blipFill>
          <a:blip r:embed="rId15"/>
          <a:srcRect b="2032"/>
          <a:stretch>
            <a:fillRect/>
          </a:stretch>
        </p:blipFill>
        <p:spPr>
          <a:xfrm>
            <a:off x="2320028" y="2359295"/>
            <a:ext cx="1740535" cy="3429000"/>
          </a:xfrm>
          <a:prstGeom prst="rect">
            <a:avLst/>
          </a:prstGeom>
        </p:spPr>
      </p:pic>
      <p:pic>
        <p:nvPicPr>
          <p:cNvPr id="2097154" name="图片 58" descr="qq_pic_merged_1691923924508"/>
          <p:cNvPicPr>
            <a:picLocks noChangeAspect="1"/>
          </p:cNvPicPr>
          <p:nvPr/>
        </p:nvPicPr>
        <p:blipFill>
          <a:blip r:embed="rId16"/>
          <a:srcRect b="1831"/>
          <a:stretch>
            <a:fillRect/>
          </a:stretch>
        </p:blipFill>
        <p:spPr>
          <a:xfrm>
            <a:off x="3629697" y="2717703"/>
            <a:ext cx="1743075" cy="3471545"/>
          </a:xfrm>
          <a:prstGeom prst="rect">
            <a:avLst/>
          </a:prstGeom>
        </p:spPr>
      </p:pic>
      <p:grpSp>
        <p:nvGrpSpPr>
          <p:cNvPr id="29" name="组合 60"/>
          <p:cNvGrpSpPr/>
          <p:nvPr/>
        </p:nvGrpSpPr>
        <p:grpSpPr>
          <a:xfrm>
            <a:off x="10624915" y="4080518"/>
            <a:ext cx="1338053" cy="2319496"/>
            <a:chOff x="10122406" y="3414370"/>
            <a:chExt cx="1368741" cy="2372694"/>
          </a:xfrm>
        </p:grpSpPr>
        <p:pic>
          <p:nvPicPr>
            <p:cNvPr id="2097155" name="图片 6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1085472">
              <a:off x="10122406" y="3514048"/>
              <a:ext cx="1155556" cy="2273016"/>
            </a:xfrm>
            <a:prstGeom prst="rect">
              <a:avLst/>
            </a:prstGeom>
          </p:spPr>
        </p:pic>
        <p:pic>
          <p:nvPicPr>
            <p:cNvPr id="2097156" name="图片 6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21006405">
              <a:off x="10790043" y="3414370"/>
              <a:ext cx="701104" cy="876380"/>
            </a:xfrm>
            <a:prstGeom prst="rect">
              <a:avLst/>
            </a:prstGeom>
          </p:spPr>
        </p:pic>
        <p:pic>
          <p:nvPicPr>
            <p:cNvPr id="2097157" name="图片 6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 rot="1085472">
              <a:off x="10328376" y="4231417"/>
              <a:ext cx="772913" cy="762468"/>
            </a:xfrm>
            <a:prstGeom prst="rect">
              <a:avLst/>
            </a:prstGeom>
          </p:spPr>
        </p:pic>
      </p:grpSp>
      <p:pic>
        <p:nvPicPr>
          <p:cNvPr id="2" name="图片 11">
            <a:extLst>
              <a:ext uri="{FF2B5EF4-FFF2-40B4-BE49-F238E27FC236}">
                <a16:creationId xmlns:a16="http://schemas.microsoft.com/office/drawing/2014/main" id="{8858BA17-5F25-419B-14EB-A8CC8868AA7D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639" y="15957"/>
            <a:ext cx="2581786" cy="53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546856" y="5598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学业发展支持中心</a:t>
            </a:r>
          </a:p>
        </p:txBody>
      </p:sp>
      <p:sp>
        <p:nvSpPr>
          <p:cNvPr id="2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84689" y="252262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文宣部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活动介绍</a:t>
            </a:r>
          </a:p>
        </p:txBody>
      </p:sp>
      <p:cxnSp>
        <p:nvCxnSpPr>
          <p:cNvPr id="3" name="直接箭头连接符 2"/>
          <p:cNvCxnSpPr/>
          <p:nvPr/>
        </p:nvCxnSpPr>
        <p:spPr>
          <a:xfrm>
            <a:off x="1250354" y="1683102"/>
            <a:ext cx="956491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8"/>
          <p:cNvSpPr/>
          <p:nvPr/>
        </p:nvSpPr>
        <p:spPr>
          <a:xfrm>
            <a:off x="2789940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72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ym typeface="+mn-ea"/>
              </a:rPr>
              <a:t>推文编辑</a:t>
            </a:r>
            <a:endParaRPr lang="zh-CN" altLang="en-US" dirty="0"/>
          </a:p>
        </p:txBody>
      </p:sp>
      <p:sp>
        <p:nvSpPr>
          <p:cNvPr id="12" name="圆角矩形 54"/>
          <p:cNvSpPr/>
          <p:nvPr/>
        </p:nvSpPr>
        <p:spPr>
          <a:xfrm>
            <a:off x="7364749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33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海报制作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762513" y="21259"/>
            <a:ext cx="68897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C4C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03</a:t>
            </a:r>
            <a:endParaRPr lang="zh-CN" altLang="en-US" sz="3200" dirty="0">
              <a:solidFill>
                <a:srgbClr val="33C4C1"/>
              </a:solidFill>
            </a:endParaRPr>
          </a:p>
        </p:txBody>
      </p:sp>
      <p:pic>
        <p:nvPicPr>
          <p:cNvPr id="209715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50617" y="2389350"/>
            <a:ext cx="2909864" cy="4117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5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990033" y="2389350"/>
            <a:ext cx="3042460" cy="4117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469D90C-53EF-0479-42FE-17706B28F8B8}"/>
              </a:ext>
            </a:extLst>
          </p:cNvPr>
          <p:cNvGrpSpPr/>
          <p:nvPr/>
        </p:nvGrpSpPr>
        <p:grpSpPr>
          <a:xfrm>
            <a:off x="4697730" y="2404745"/>
            <a:ext cx="2614295" cy="4102735"/>
            <a:chOff x="4697730" y="2404745"/>
            <a:chExt cx="2614295" cy="4102735"/>
          </a:xfrm>
        </p:grpSpPr>
        <p:sp>
          <p:nvSpPr>
            <p:cNvPr id="56" name="文本框 55"/>
            <p:cNvSpPr txBox="1"/>
            <p:nvPr/>
          </p:nvSpPr>
          <p:spPr>
            <a:xfrm>
              <a:off x="4853940" y="2573020"/>
              <a:ext cx="2406015" cy="35858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dirty="0"/>
                <a:t>海报制作</a:t>
              </a:r>
            </a:p>
            <a:p>
              <a:endParaRPr lang="zh-CN" altLang="en-US" dirty="0"/>
            </a:p>
            <a:p>
              <a:r>
                <a:rPr lang="zh-CN" altLang="en-US" dirty="0"/>
                <a:t>对中心本身进行宣传，</a:t>
              </a:r>
            </a:p>
            <a:p>
              <a:endParaRPr lang="zh-CN" altLang="en-US" dirty="0"/>
            </a:p>
            <a:p>
              <a:r>
                <a:rPr lang="zh-CN" altLang="en-US" dirty="0"/>
                <a:t>或者宣传中心举办的</a:t>
              </a:r>
            </a:p>
            <a:p>
              <a:endParaRPr lang="zh-CN" altLang="en-US" dirty="0"/>
            </a:p>
            <a:p>
              <a:r>
                <a:rPr lang="zh-CN" altLang="en-US" dirty="0"/>
                <a:t>各项活动</a:t>
              </a:r>
            </a:p>
          </p:txBody>
        </p:sp>
        <p:sp>
          <p:nvSpPr>
            <p:cNvPr id="2" name="矩形 1"/>
            <p:cNvSpPr/>
            <p:nvPr>
              <p:custDataLst>
                <p:tags r:id="rId3"/>
              </p:custDataLst>
            </p:nvPr>
          </p:nvSpPr>
          <p:spPr>
            <a:xfrm>
              <a:off x="4697730" y="2404745"/>
              <a:ext cx="2614295" cy="4102735"/>
            </a:xfrm>
            <a:prstGeom prst="rect">
              <a:avLst/>
            </a:prstGeom>
            <a:noFill/>
            <a:ln w="38100" cap="flat" cmpd="sng" algn="ctr">
              <a:solidFill>
                <a:srgbClr val="33C4C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3" name="图片 8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5472">
              <a:off x="4903418" y="4919769"/>
              <a:ext cx="755584" cy="745373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943442" flipH="1">
              <a:off x="6275306" y="5006199"/>
              <a:ext cx="654604" cy="72901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702777" y="267481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文宣部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702777" y="6850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部门特色</a:t>
            </a:r>
          </a:p>
        </p:txBody>
      </p:sp>
      <p:sp>
        <p:nvSpPr>
          <p:cNvPr id="18" name="矩形 17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762513" y="21259"/>
            <a:ext cx="68897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C4C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03</a:t>
            </a:r>
            <a:endParaRPr lang="zh-CN" altLang="en-US" sz="3200" dirty="0">
              <a:solidFill>
                <a:srgbClr val="33C4C1"/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3279625" y="1221120"/>
            <a:ext cx="1917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2800" b="1" dirty="0"/>
              <a:t>部门特色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546856" y="5598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学业发展支持中心</a:t>
            </a:r>
          </a:p>
        </p:txBody>
      </p:sp>
      <p:grpSp>
        <p:nvGrpSpPr>
          <p:cNvPr id="53" name="组合 52"/>
          <p:cNvGrpSpPr/>
          <p:nvPr/>
        </p:nvGrpSpPr>
        <p:grpSpPr>
          <a:xfrm rot="1027288">
            <a:off x="156174" y="1098851"/>
            <a:ext cx="1641235" cy="2455053"/>
            <a:chOff x="10122406" y="3414370"/>
            <a:chExt cx="1368741" cy="2372694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5472">
              <a:off x="10122406" y="3514048"/>
              <a:ext cx="1155556" cy="2273016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06405">
              <a:off x="10790043" y="3414370"/>
              <a:ext cx="701104" cy="876380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5472">
              <a:off x="10328376" y="4231417"/>
              <a:ext cx="772913" cy="762468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158465" y="2143148"/>
            <a:ext cx="46083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文宣部有着</a:t>
            </a:r>
            <a:r>
              <a:rPr lang="zh-CN" altLang="en-US" sz="2400" b="1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核心技术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。文宣部学长学姐会亲自传授PS，秀米等编辑软件的用法以及微信公众号的运营方法，技术专业，</a:t>
            </a:r>
            <a:r>
              <a:rPr lang="zh-CN" altLang="en-US" sz="2400" b="1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包教包会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，可以让部员在学生工作的同时掌握新技能</a:t>
            </a:r>
            <a:endParaRPr lang="en-US" altLang="zh-CN" sz="2400" dirty="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文宣部内部</a:t>
            </a:r>
            <a:r>
              <a:rPr lang="zh-CN" altLang="en-US" sz="2400" b="1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风气友好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，各个部员互相帮助，共同进步在学业发展中心发挥着桥梁的作用，创造了和谐的中心环境</a:t>
            </a:r>
          </a:p>
          <a:p>
            <a:endParaRPr lang="zh-CN" altLang="en-US" sz="24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 rot="636557">
            <a:off x="10124440" y="4867910"/>
            <a:ext cx="1840865" cy="1800860"/>
            <a:chOff x="-158539" y="1337465"/>
            <a:chExt cx="2361370" cy="2223940"/>
          </a:xfrm>
        </p:grpSpPr>
        <p:pic>
          <p:nvPicPr>
            <p:cNvPr id="76" name="图片 7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58539" y="1547609"/>
              <a:ext cx="2361370" cy="2013796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32" y="2262583"/>
              <a:ext cx="717167" cy="741073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28544">
              <a:off x="1579101" y="1983945"/>
              <a:ext cx="429697" cy="741073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07833">
              <a:off x="1497486" y="1286937"/>
              <a:ext cx="640017" cy="741073"/>
            </a:xfrm>
            <a:prstGeom prst="rect">
              <a:avLst/>
            </a:prstGeom>
          </p:spPr>
        </p:pic>
      </p:grpSp>
      <p:pic>
        <p:nvPicPr>
          <p:cNvPr id="3" name="图片 2" descr="_1512991616__0094c259881a34e7ae9d3ce04ef9586a_-898142759_1692003598129_0_xg_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536328" y="2593048"/>
            <a:ext cx="3444240" cy="2583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1">
            <a:extLst>
              <a:ext uri="{FF2B5EF4-FFF2-40B4-BE49-F238E27FC236}">
                <a16:creationId xmlns:a16="http://schemas.microsoft.com/office/drawing/2014/main" id="{E40342A3-4C8B-EE6D-FB96-161A8850EF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05487" y="116680"/>
            <a:ext cx="2818769" cy="5843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4183C8A-B34F-312B-1E9E-8C39B77077D5}"/>
              </a:ext>
            </a:extLst>
          </p:cNvPr>
          <p:cNvGrpSpPr/>
          <p:nvPr/>
        </p:nvGrpSpPr>
        <p:grpSpPr>
          <a:xfrm>
            <a:off x="5593080" y="1508760"/>
            <a:ext cx="6264167" cy="4521200"/>
            <a:chOff x="5593080" y="1508760"/>
            <a:chExt cx="6264167" cy="45212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8FC5CC7-A482-68B7-C62C-3CC29AED4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080" y="2533650"/>
              <a:ext cx="3496310" cy="3496310"/>
            </a:xfrm>
            <a:prstGeom prst="rect">
              <a:avLst/>
            </a:prstGeom>
          </p:spPr>
        </p:pic>
        <p:sp>
          <p:nvSpPr>
            <p:cNvPr id="2" name="对话气泡: 椭圆形 1">
              <a:extLst>
                <a:ext uri="{FF2B5EF4-FFF2-40B4-BE49-F238E27FC236}">
                  <a16:creationId xmlns:a16="http://schemas.microsoft.com/office/drawing/2014/main" id="{0F97B373-9FD3-72FC-89A1-D70B42E55E1B}"/>
                </a:ext>
              </a:extLst>
            </p:cNvPr>
            <p:cNvSpPr/>
            <p:nvPr/>
          </p:nvSpPr>
          <p:spPr>
            <a:xfrm>
              <a:off x="8433327" y="1508760"/>
              <a:ext cx="3423920" cy="1838960"/>
            </a:xfrm>
            <a:prstGeom prst="wedgeEllipseCallout">
              <a:avLst>
                <a:gd name="adj1" fmla="val -34928"/>
                <a:gd name="adj2" fmla="val 7852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endParaRPr lang="en-US" altLang="zh-CN" sz="2400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欢迎大家来找小萱萱玩</a:t>
              </a:r>
              <a:r>
                <a:rPr lang="en-US" altLang="zh-CN" sz="2400" dirty="0">
                  <a:solidFill>
                    <a:schemeClr val="bg1"/>
                  </a:solidFill>
                </a:rPr>
                <a:t>!</a:t>
              </a:r>
              <a:r>
                <a:rPr lang="zh-CN" altLang="en-US" sz="2400" dirty="0">
                  <a:solidFill>
                    <a:schemeClr val="bg1"/>
                  </a:solidFill>
                </a:rPr>
                <a:t>吖</a:t>
              </a:r>
              <a:r>
                <a:rPr lang="bo-CN" altLang="zh-CN" sz="2400" dirty="0">
                  <a:solidFill>
                    <a:schemeClr val="bg1"/>
                  </a:solidFill>
                </a:rPr>
                <a:t>₍˄·͈༝·͈˄*₎◞ ̑̑</a:t>
              </a:r>
              <a:r>
                <a:rPr lang="en-US" altLang="zh-CN" sz="2400" dirty="0">
                  <a:solidFill>
                    <a:schemeClr val="bg1"/>
                  </a:solidFill>
                </a:rPr>
                <a:t> </a:t>
              </a:r>
              <a:br>
                <a:rPr lang="bo-CN" altLang="zh-CN" sz="2400" dirty="0">
                  <a:solidFill>
                    <a:schemeClr val="bg1"/>
                  </a:solidFill>
                </a:rPr>
              </a:b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4E5FCD6-79B0-9894-33F6-039E526FA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47414" y="3550920"/>
              <a:ext cx="2334914" cy="2438400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352EEF5-A940-682F-15C2-E206AF622BCA}"/>
              </a:ext>
            </a:extLst>
          </p:cNvPr>
          <p:cNvSpPr txBox="1"/>
          <p:nvPr/>
        </p:nvSpPr>
        <p:spPr>
          <a:xfrm>
            <a:off x="853440" y="792480"/>
            <a:ext cx="40487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招新要求：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敢于加入的勇气</a:t>
            </a:r>
          </a:p>
          <a:p>
            <a:r>
              <a:rPr lang="zh-CN" altLang="en-US" dirty="0"/>
              <a:t>     我们对学生的个人能力没有硬性的     </a:t>
            </a:r>
            <a:r>
              <a:rPr lang="en-US" altLang="zh-CN" dirty="0"/>
              <a:t>       </a:t>
            </a:r>
            <a:r>
              <a:rPr lang="zh-CN" altLang="en-US" dirty="0"/>
              <a:t>要求，只要你们能有迈出这一步的勇气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为学生服务的热情</a:t>
            </a:r>
          </a:p>
          <a:p>
            <a:r>
              <a:rPr lang="zh-CN" altLang="en-US" dirty="0"/>
              <a:t>     学业发展与支持中心是为学生服务的部门，我们必须保持服务和帮助同学的热情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责任感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/>
              <a:t>     对分配的工作能保质保量完成，做不到时及时交流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3478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1">
            <a:extLst>
              <a:ext uri="{FF2B5EF4-FFF2-40B4-BE49-F238E27FC236}">
                <a16:creationId xmlns:a16="http://schemas.microsoft.com/office/drawing/2014/main" id="{E40342A3-4C8B-EE6D-FB96-161A8850EF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05487" y="116680"/>
            <a:ext cx="2818769" cy="5843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7C2BB58-9433-530C-2F3F-90469CCF159F}"/>
              </a:ext>
            </a:extLst>
          </p:cNvPr>
          <p:cNvGrpSpPr/>
          <p:nvPr/>
        </p:nvGrpSpPr>
        <p:grpSpPr>
          <a:xfrm>
            <a:off x="812160" y="701040"/>
            <a:ext cx="10147958" cy="5678805"/>
            <a:chOff x="812160" y="701040"/>
            <a:chExt cx="10147958" cy="5678805"/>
          </a:xfrm>
        </p:grpSpPr>
        <p:pic>
          <p:nvPicPr>
            <p:cNvPr id="2" name="图片 1" descr="HUST学习加油站二维码">
              <a:extLst>
                <a:ext uri="{FF2B5EF4-FFF2-40B4-BE49-F238E27FC236}">
                  <a16:creationId xmlns:a16="http://schemas.microsoft.com/office/drawing/2014/main" id="{3B28E191-EBA1-C84D-49D1-25E488CE8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489" t="6314" r="6395" b="6572"/>
            <a:stretch/>
          </p:blipFill>
          <p:spPr>
            <a:xfrm>
              <a:off x="1383327" y="2209800"/>
              <a:ext cx="4074160" cy="407416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B795410-869C-9F41-30D2-C431B3799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" r="566"/>
            <a:stretch/>
          </p:blipFill>
          <p:spPr>
            <a:xfrm>
              <a:off x="6734514" y="2209800"/>
              <a:ext cx="4151630" cy="417004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112F3F9-9473-3654-0048-043B687E5A8D}"/>
                </a:ext>
              </a:extLst>
            </p:cNvPr>
            <p:cNvSpPr txBox="1"/>
            <p:nvPr/>
          </p:nvSpPr>
          <p:spPr>
            <a:xfrm>
              <a:off x="6660543" y="701040"/>
              <a:ext cx="429957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dirty="0">
                  <a:latin typeface="华文新魏" panose="02010800040101010101" pitchFamily="2" charset="-122"/>
                  <a:ea typeface="华文新魏" panose="02010800040101010101" pitchFamily="2" charset="-122"/>
                  <a:cs typeface="华文行楷" panose="02010800040101010101" charset="-122"/>
                </a:rPr>
                <a:t>学业中心</a:t>
              </a:r>
              <a:r>
                <a:rPr lang="en-US" altLang="zh-CN" sz="4400" dirty="0">
                  <a:latin typeface="华文新魏" panose="02010800040101010101" pitchFamily="2" charset="-122"/>
                  <a:ea typeface="华文新魏" panose="02010800040101010101" pitchFamily="2" charset="-122"/>
                  <a:cs typeface="华文行楷" panose="02010800040101010101" charset="-122"/>
                </a:rPr>
                <a:t>2023</a:t>
              </a:r>
              <a:r>
                <a:rPr lang="zh-CN" altLang="en-US" sz="4400" dirty="0">
                  <a:latin typeface="华文新魏" panose="02010800040101010101" pitchFamily="2" charset="-122"/>
                  <a:ea typeface="华文新魏" panose="02010800040101010101" pitchFamily="2" charset="-122"/>
                  <a:cs typeface="华文行楷" panose="02010800040101010101" charset="-122"/>
                </a:rPr>
                <a:t>级</a:t>
              </a:r>
            </a:p>
            <a:p>
              <a:pPr algn="ctr"/>
              <a:r>
                <a:rPr lang="zh-CN" altLang="en-US" sz="4400" dirty="0">
                  <a:latin typeface="华文新魏" panose="02010800040101010101" pitchFamily="2" charset="-122"/>
                  <a:ea typeface="华文新魏" panose="02010800040101010101" pitchFamily="2" charset="-122"/>
                  <a:cs typeface="华文行楷" panose="02010800040101010101" charset="-122"/>
                </a:rPr>
                <a:t>招新咨询群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06B6ADC-18E3-3851-8514-DE36B3EC6450}"/>
                </a:ext>
              </a:extLst>
            </p:cNvPr>
            <p:cNvSpPr txBox="1"/>
            <p:nvPr/>
          </p:nvSpPr>
          <p:spPr>
            <a:xfrm>
              <a:off x="812160" y="701040"/>
              <a:ext cx="521649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zh-CN" altLang="en-US" sz="4400" dirty="0">
                  <a:latin typeface="华文新魏" panose="02010800040101010101" pitchFamily="2" charset="-122"/>
                  <a:ea typeface="华文新魏" panose="02010800040101010101" pitchFamily="2" charset="-122"/>
                  <a:cs typeface="华文行楷" panose="02010800040101010101" charset="-122"/>
                </a:rPr>
                <a:t>HUSToei学业加油站</a:t>
              </a:r>
            </a:p>
            <a:p>
              <a:pPr algn="ctr">
                <a:buClrTx/>
                <a:buSzTx/>
                <a:buNone/>
              </a:pPr>
              <a:r>
                <a:rPr lang="zh-CN" altLang="en-US" sz="4400" dirty="0">
                  <a:latin typeface="华文新魏" panose="02010800040101010101" pitchFamily="2" charset="-122"/>
                  <a:ea typeface="华文新魏" panose="02010800040101010101" pitchFamily="2" charset="-122"/>
                  <a:cs typeface="华文行楷" panose="02010800040101010101" charset="-122"/>
                </a:rPr>
                <a:t>公众号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9482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1">
            <a:extLst>
              <a:ext uri="{FF2B5EF4-FFF2-40B4-BE49-F238E27FC236}">
                <a16:creationId xmlns:a16="http://schemas.microsoft.com/office/drawing/2014/main" id="{E40342A3-4C8B-EE6D-FB96-161A8850EF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05487" y="116680"/>
            <a:ext cx="2818769" cy="5843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891E8D6-13E5-5C90-F8F9-AEC0D59D5210}"/>
              </a:ext>
            </a:extLst>
          </p:cNvPr>
          <p:cNvSpPr txBox="1"/>
          <p:nvPr/>
        </p:nvSpPr>
        <p:spPr>
          <a:xfrm>
            <a:off x="363475" y="1800830"/>
            <a:ext cx="5254625" cy="258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  <a:cs typeface="华文隶书" panose="02010800040101010101" charset="-122"/>
              </a:rPr>
              <a:t>1.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  <a:cs typeface="华文隶书" panose="02010800040101010101" charset="-122"/>
              </a:rPr>
              <a:t>整合学院关于学业、就业、深造等发展规划和理论学习的相关资源；</a:t>
            </a:r>
          </a:p>
          <a:p>
            <a:pPr algn="l"/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  <a:cs typeface="华文隶书" panose="02010800040101010101" charset="-122"/>
              </a:rPr>
              <a:t>2.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  <a:cs typeface="华文隶书" panose="02010800040101010101" charset="-122"/>
              </a:rPr>
              <a:t>建立独立于课堂的答疑解惑、传道受业的师生、朋辈共同体；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华文隶书" panose="02010800040101010101" charset="-122"/>
            </a:endParaRPr>
          </a:p>
          <a:p>
            <a:pPr algn="l"/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  <a:cs typeface="华文隶书" panose="02010800040101010101" charset="-122"/>
              </a:rPr>
              <a:t>3.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  <a:cs typeface="华文隶书" panose="02010800040101010101" charset="-122"/>
              </a:rPr>
              <a:t>构筑多元化的学习交流平台，为同学们提供更多、更好的学习机会；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华文隶书" panose="02010800040101010101" charset="-122"/>
            </a:endParaRPr>
          </a:p>
          <a:p>
            <a:pPr algn="l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隶书" panose="02010800040101010101" charset="-122"/>
              </a:rPr>
              <a:t>简单来说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华文隶书" panose="02010800040101010101" charset="-122"/>
              </a:rPr>
              <a:t>，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  <a:cs typeface="华文隶书" panose="02010800040101010101" charset="-122"/>
              </a:rPr>
              <a:t>就是帮助解决同学们学习上遇到的困难，同时，提供更优质的资源和更宽广的平台供各位同学提升自我。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7DA33B-7F9F-6206-5F8A-457F2420355B}"/>
              </a:ext>
            </a:extLst>
          </p:cNvPr>
          <p:cNvSpPr txBox="1"/>
          <p:nvPr/>
        </p:nvSpPr>
        <p:spPr>
          <a:xfrm>
            <a:off x="363475" y="1112612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学业发展支持中心的职能是什么？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56D7D8-7B50-8BAB-332E-ECEE9EE3D07C}"/>
              </a:ext>
            </a:extLst>
          </p:cNvPr>
          <p:cNvSpPr txBox="1"/>
          <p:nvPr/>
        </p:nvSpPr>
        <p:spPr>
          <a:xfrm>
            <a:off x="363475" y="4382793"/>
            <a:ext cx="5354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为什么要加入学业发展支持中心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88903D-1B16-C396-1668-64B3C2B8FA55}"/>
              </a:ext>
            </a:extLst>
          </p:cNvPr>
          <p:cNvSpPr txBox="1"/>
          <p:nvPr/>
        </p:nvSpPr>
        <p:spPr>
          <a:xfrm>
            <a:off x="363475" y="5009972"/>
            <a:ext cx="5547995" cy="147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1.帮助同学，促进学业上的共同进步；</a:t>
            </a:r>
          </a:p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2.认识一帮优秀且致力于学业发展、志同道合的朋友；</a:t>
            </a:r>
          </a:p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3.组织开展各项品牌活动，锻炼自己的综合能力的同时探索适合自己的发展方向；</a:t>
            </a:r>
          </a:p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……</a:t>
            </a:r>
          </a:p>
        </p:txBody>
      </p:sp>
      <p:pic>
        <p:nvPicPr>
          <p:cNvPr id="10" name="图片 9" descr="学业发展中心架构流程图">
            <a:extLst>
              <a:ext uri="{FF2B5EF4-FFF2-40B4-BE49-F238E27FC236}">
                <a16:creationId xmlns:a16="http://schemas.microsoft.com/office/drawing/2014/main" id="{34F1C36F-FDC8-AE4B-A38F-7A4EE6308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341" y="1205853"/>
            <a:ext cx="5547915" cy="53394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EC28E1-216A-66FB-D201-D2FA3A8A9EC5}"/>
              </a:ext>
            </a:extLst>
          </p:cNvPr>
          <p:cNvSpPr txBox="1"/>
          <p:nvPr/>
        </p:nvSpPr>
        <p:spPr>
          <a:xfrm>
            <a:off x="664849" y="196163"/>
            <a:ext cx="299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中心简介</a:t>
            </a:r>
          </a:p>
        </p:txBody>
      </p:sp>
      <p:sp>
        <p:nvSpPr>
          <p:cNvPr id="13" name="Line 44">
            <a:extLst>
              <a:ext uri="{FF2B5EF4-FFF2-40B4-BE49-F238E27FC236}">
                <a16:creationId xmlns:a16="http://schemas.microsoft.com/office/drawing/2014/main" id="{8B5CB48F-8976-8345-9DA7-7807A4A28A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0407" y="1545021"/>
            <a:ext cx="48632" cy="4767492"/>
          </a:xfrm>
          <a:prstGeom prst="line">
            <a:avLst/>
          </a:prstGeom>
          <a:noFill/>
          <a:ln w="57150" cmpd="sng">
            <a:solidFill>
              <a:schemeClr val="bg1">
                <a:lumMod val="85000"/>
              </a:schemeClr>
            </a:solidFill>
            <a:prstDash val="solid"/>
            <a:round/>
          </a:ln>
          <a:effectLst/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3457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allAtOnce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7702A9-B20C-4189-7560-51EA5F75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22" y="787400"/>
            <a:ext cx="10205156" cy="45923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34988C-D949-EB08-6980-20B919106936}"/>
              </a:ext>
            </a:extLst>
          </p:cNvPr>
          <p:cNvSpPr txBox="1"/>
          <p:nvPr/>
        </p:nvSpPr>
        <p:spPr>
          <a:xfrm>
            <a:off x="2900680" y="5647174"/>
            <a:ext cx="6390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学业发展支持中心期待你的加入！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AD0D3D98-3D7E-044B-0BFB-7C65BE59AF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05487" y="116680"/>
            <a:ext cx="2818769" cy="584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085416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1">
            <a:extLst>
              <a:ext uri="{FF2B5EF4-FFF2-40B4-BE49-F238E27FC236}">
                <a16:creationId xmlns:a16="http://schemas.microsoft.com/office/drawing/2014/main" id="{E40342A3-4C8B-EE6D-FB96-161A8850EF68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05487" y="116680"/>
            <a:ext cx="2818769" cy="58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26FFC6-5349-0F0E-4BC0-501BCC9A786A}"/>
              </a:ext>
            </a:extLst>
          </p:cNvPr>
          <p:cNvPicPr/>
          <p:nvPr/>
        </p:nvPicPr>
        <p:blipFill>
          <a:blip r:embed="rId24"/>
          <a:srcRect t="14236" b="35347"/>
          <a:stretch>
            <a:fillRect/>
          </a:stretch>
        </p:blipFill>
        <p:spPr bwMode="auto">
          <a:xfrm>
            <a:off x="1080874" y="295170"/>
            <a:ext cx="3017520" cy="1113155"/>
          </a:xfrm>
          <a:prstGeom prst="rect">
            <a:avLst/>
          </a:prstGeom>
          <a:ln>
            <a:noFill/>
          </a:ln>
          <a:effectLst>
            <a:outerShdw blurRad="165100" dist="76200" dir="13500000" algn="br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27C2C1A-9499-2889-44B7-EE2455E188C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122309" y="1761549"/>
            <a:ext cx="3366550" cy="670495"/>
          </a:xfrm>
          <a:prstGeom prst="rect">
            <a:avLst/>
          </a:prstGeom>
        </p:spPr>
        <p:txBody>
          <a:bodyPr wrap="none" anchor="b" anchorCtr="0">
            <a:normAutofit/>
          </a:bodyPr>
          <a:lstStyle/>
          <a:p>
            <a:r>
              <a:rPr lang="zh-CN" altLang="en-US" sz="2800" b="1" dirty="0">
                <a:solidFill>
                  <a:srgbClr val="66D9AB">
                    <a:lumMod val="75000"/>
                  </a:srgbClr>
                </a:solidFill>
                <a:latin typeface="方正舒体" panose="02010601030101010101" charset="-122"/>
                <a:ea typeface="方正舒体" panose="02010601030101010101" charset="-122"/>
                <a:cs typeface="+mn-ea"/>
              </a:rPr>
              <a:t>三个体系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483485-9408-AF1F-FF27-5F06944DB7C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017955" y="2477477"/>
            <a:ext cx="3366550" cy="956716"/>
          </a:xfrm>
          <a:prstGeom prst="rect">
            <a:avLst/>
          </a:prstGeom>
        </p:spPr>
        <p:txBody>
          <a:bodyPr wrap="square" anchor="t" anchorCtr="0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学业困难学生帮扶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优秀学生因材施教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学习发展能力培训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435568-1C5B-71C4-3794-D74D54D9CA1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080575" y="3484150"/>
            <a:ext cx="3366550" cy="670495"/>
          </a:xfrm>
          <a:prstGeom prst="rect">
            <a:avLst/>
          </a:prstGeom>
        </p:spPr>
        <p:txBody>
          <a:bodyPr wrap="none" anchor="b" anchorCtr="0">
            <a:normAutofit/>
          </a:bodyPr>
          <a:lstStyle/>
          <a:p>
            <a:r>
              <a:rPr lang="zh-CN" altLang="en-US" sz="2800" b="1" dirty="0">
                <a:solidFill>
                  <a:srgbClr val="FFC000">
                    <a:lumMod val="75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+mn-ea"/>
              </a:rPr>
              <a:t>八大品牌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94F34D-2A48-A786-3E9A-46DF934773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083535" y="4058276"/>
            <a:ext cx="4137025" cy="1104900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光电信息大讲堂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点睛课堂</a:t>
            </a:r>
            <a:endParaRPr lang="en-US" altLang="zh-CN" sz="1900" dirty="0"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学霸有约</a:t>
            </a:r>
            <a:endParaRPr lang="en-US" altLang="zh-CN" sz="1900" dirty="0"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朋辈辅导答疑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导师面对面</a:t>
            </a:r>
            <a:endParaRPr lang="en-US" altLang="zh-CN" sz="1900" dirty="0"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成长交流会</a:t>
            </a:r>
            <a:endParaRPr lang="en-US" altLang="zh-CN" sz="1900" dirty="0"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技能get坊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百生导学案例集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50E074-6DA2-9C5D-8725-957ED226B5B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89404" y="1105090"/>
            <a:ext cx="2272030" cy="670560"/>
          </a:xfrm>
          <a:prstGeom prst="rect">
            <a:avLst/>
          </a:prstGeom>
        </p:spPr>
        <p:txBody>
          <a:bodyPr wrap="none" anchor="b" anchorCtr="0">
            <a:normAutofit/>
          </a:bodyPr>
          <a:lstStyle/>
          <a:p>
            <a:pPr algn="r"/>
            <a:r>
              <a:rPr lang="zh-CN" altLang="en-US" sz="2800" b="1" dirty="0">
                <a:solidFill>
                  <a:srgbClr val="27BDBA">
                    <a:lumMod val="75000"/>
                  </a:srgbClr>
                </a:solidFill>
                <a:latin typeface="方正舒体" panose="02010601030101010101" charset="-122"/>
                <a:ea typeface="方正舒体" panose="02010601030101010101" charset="-122"/>
                <a:cs typeface="+mn-ea"/>
              </a:rPr>
              <a:t>两个平台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766344-9198-5641-8315-AAB5B7A4B4B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635354" y="1775650"/>
            <a:ext cx="2926080" cy="95694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线上：学业加油站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线下：学业发展中心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7A710B4-464C-2ACF-5956-297AD8614F0E}"/>
              </a:ext>
            </a:extLst>
          </p:cNvPr>
          <p:cNvGrpSpPr/>
          <p:nvPr/>
        </p:nvGrpSpPr>
        <p:grpSpPr>
          <a:xfrm>
            <a:off x="5663954" y="1162842"/>
            <a:ext cx="3160584" cy="4226731"/>
            <a:chOff x="5663954" y="1162842"/>
            <a:chExt cx="3160584" cy="4226731"/>
          </a:xfrm>
        </p:grpSpPr>
        <p:sp>
          <p:nvSpPr>
            <p:cNvPr id="4" name="KSO_Shape">
              <a:extLst>
                <a:ext uri="{FF2B5EF4-FFF2-40B4-BE49-F238E27FC236}">
                  <a16:creationId xmlns:a16="http://schemas.microsoft.com/office/drawing/2014/main" id="{8990AFE2-2096-613F-879F-0139C77284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 flipV="1">
              <a:off x="6855323" y="3303249"/>
              <a:ext cx="1374312" cy="630668"/>
            </a:xfrm>
            <a:prstGeom prst="bentArrow">
              <a:avLst>
                <a:gd name="adj1" fmla="val 14574"/>
                <a:gd name="adj2" fmla="val 17832"/>
                <a:gd name="adj3" fmla="val 22629"/>
                <a:gd name="adj4" fmla="val 37606"/>
              </a:avLst>
            </a:prstGeom>
            <a:solidFill>
              <a:srgbClr val="FFFFFF"/>
            </a:solidFill>
            <a:ln w="3175">
              <a:solidFill>
                <a:srgbClr val="EAEAEA"/>
              </a:solidFill>
            </a:ln>
            <a:effectLst>
              <a:outerShdw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4D2AE8B2-31EE-E32D-0BCF-F8D4DF4F43A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V="1">
              <a:off x="6196151" y="2291272"/>
              <a:ext cx="1374312" cy="630668"/>
            </a:xfrm>
            <a:prstGeom prst="bentArrow">
              <a:avLst>
                <a:gd name="adj1" fmla="val 14574"/>
                <a:gd name="adj2" fmla="val 17832"/>
                <a:gd name="adj3" fmla="val 22629"/>
                <a:gd name="adj4" fmla="val 43750"/>
              </a:avLst>
            </a:prstGeom>
            <a:solidFill>
              <a:srgbClr val="FFFFFF"/>
            </a:solidFill>
            <a:ln w="3175">
              <a:solidFill>
                <a:srgbClr val="EAEAEA"/>
              </a:solidFill>
            </a:ln>
            <a:effectLst>
              <a:outerShdw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KSO_Shape">
              <a:extLst>
                <a:ext uri="{FF2B5EF4-FFF2-40B4-BE49-F238E27FC236}">
                  <a16:creationId xmlns:a16="http://schemas.microsoft.com/office/drawing/2014/main" id="{1254D162-4D9D-2427-9F84-6E891454F49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V="1">
              <a:off x="6196151" y="4349424"/>
              <a:ext cx="1374312" cy="630668"/>
            </a:xfrm>
            <a:prstGeom prst="bentArrow">
              <a:avLst>
                <a:gd name="adj1" fmla="val 14574"/>
                <a:gd name="adj2" fmla="val 17832"/>
                <a:gd name="adj3" fmla="val 22629"/>
                <a:gd name="adj4" fmla="val 43750"/>
              </a:avLst>
            </a:prstGeom>
            <a:solidFill>
              <a:srgbClr val="FFFFFF"/>
            </a:solidFill>
            <a:ln w="3175">
              <a:solidFill>
                <a:srgbClr val="EAEAEA"/>
              </a:solidFill>
            </a:ln>
            <a:effectLst>
              <a:outerShdw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406AA42-597F-C0AA-798D-CCC31C2286B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663575" y="1897612"/>
              <a:ext cx="1160963" cy="116096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DDDDDD"/>
              </a:solidFill>
            </a:ln>
            <a:effectLst>
              <a:outerShdw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A8B7C82-CC01-0A11-1DB7-B02ECE64E87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766315" y="2000352"/>
              <a:ext cx="955483" cy="955483"/>
            </a:xfrm>
            <a:prstGeom prst="ellipse">
              <a:avLst/>
            </a:prstGeom>
            <a:solidFill>
              <a:srgbClr val="66D9AB"/>
            </a:solidFill>
            <a:ln>
              <a:noFill/>
            </a:ln>
            <a:effectLst>
              <a:innerShdw dist="76200" dir="13500000">
                <a:prstClr val="black">
                  <a:alpha val="12000"/>
                </a:prstClr>
              </a:inn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ysClr val="window" lastClr="FFFFFF"/>
                  </a:solidFill>
                </a:rPr>
                <a:t>02</a:t>
              </a:r>
              <a:endParaRPr lang="zh-CN" altLang="en-US" sz="240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0AB5629-7CA1-BE86-83E9-09E0D5CCC6A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615273" y="4228610"/>
              <a:ext cx="1160963" cy="116096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DDDDDD"/>
              </a:solidFill>
            </a:ln>
            <a:effectLst>
              <a:outerShdw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7BD8092-1460-4500-E124-70836312F4A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718013" y="4331350"/>
              <a:ext cx="955483" cy="9554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dist="76200" dir="13500000">
                <a:prstClr val="black">
                  <a:alpha val="12000"/>
                </a:prstClr>
              </a:inn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ysClr val="window" lastClr="FFFFFF"/>
                  </a:solidFill>
                </a:rPr>
                <a:t>04</a:t>
              </a:r>
              <a:endParaRPr lang="zh-CN" altLang="en-US" sz="240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C1784C5-CA10-E78D-D02F-62224F8C403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5663954" y="1162842"/>
              <a:ext cx="1160963" cy="116096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DDDDDD"/>
              </a:solidFill>
            </a:ln>
            <a:effectLst>
              <a:outerShdw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5E8264-D775-AC3A-83E0-88DB098E47F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5766694" y="1265582"/>
              <a:ext cx="955483" cy="955482"/>
            </a:xfrm>
            <a:prstGeom prst="ellipse">
              <a:avLst/>
            </a:prstGeom>
            <a:solidFill>
              <a:srgbClr val="27BDBA"/>
            </a:solidFill>
            <a:ln>
              <a:noFill/>
            </a:ln>
            <a:effectLst>
              <a:innerShdw dist="76200" dir="13500000">
                <a:prstClr val="black">
                  <a:alpha val="12000"/>
                </a:prstClr>
              </a:inn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ysClr val="window" lastClr="FFFFFF"/>
                  </a:solidFill>
                </a:rPr>
                <a:t>01</a:t>
              </a:r>
              <a:endParaRPr lang="zh-CN" altLang="en-US" sz="240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304AAAE-7549-AEB3-938F-F5F4C3F731F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flipH="1">
              <a:off x="5672173" y="3242711"/>
              <a:ext cx="1160963" cy="116096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DDDDDD"/>
              </a:solidFill>
            </a:ln>
            <a:effectLst>
              <a:outerShdw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2D65386-BC95-9F07-AD1E-CB558E09C5F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774913" y="3345451"/>
              <a:ext cx="955482" cy="955483"/>
            </a:xfrm>
            <a:prstGeom prst="ellipse">
              <a:avLst/>
            </a:prstGeom>
            <a:solidFill>
              <a:srgbClr val="CFD90A"/>
            </a:solidFill>
            <a:ln>
              <a:noFill/>
            </a:ln>
            <a:effectLst>
              <a:innerShdw dist="76200" dir="13500000">
                <a:prstClr val="black">
                  <a:alpha val="12000"/>
                </a:prstClr>
              </a:inn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ysClr val="window" lastClr="FFFFFF"/>
                  </a:solidFill>
                </a:rPr>
                <a:t>03</a:t>
              </a:r>
              <a:endParaRPr lang="zh-CN" altLang="en-US" sz="240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F2789389-495C-98C2-927A-12A93DD5805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194664" y="3239281"/>
            <a:ext cx="3366550" cy="670495"/>
          </a:xfrm>
          <a:prstGeom prst="rect">
            <a:avLst/>
          </a:prstGeom>
        </p:spPr>
        <p:txBody>
          <a:bodyPr wrap="none" anchor="b" anchorCtr="0">
            <a:normAutofit/>
          </a:bodyPr>
          <a:lstStyle/>
          <a:p>
            <a:pPr algn="r"/>
            <a:r>
              <a:rPr lang="zh-CN" altLang="en-US" sz="2800" b="1" dirty="0">
                <a:solidFill>
                  <a:srgbClr val="CFD90A">
                    <a:lumMod val="75000"/>
                  </a:srgbClr>
                </a:solidFill>
                <a:latin typeface="方正舒体" panose="02010601030101010101" charset="-122"/>
                <a:ea typeface="方正舒体" panose="02010601030101010101" charset="-122"/>
                <a:cs typeface="+mn-ea"/>
              </a:rPr>
              <a:t>四支队伍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3FFBD1C-3553-6113-1C64-451511F9B7B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52317" y="4039513"/>
            <a:ext cx="3366770" cy="1431290"/>
          </a:xfrm>
          <a:prstGeom prst="rect">
            <a:avLst/>
          </a:prstGeom>
        </p:spPr>
        <p:txBody>
          <a:bodyPr wrap="square"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班主任导师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学业导师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成长导师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朋辈导师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4F7B852-6A8F-8BC1-568C-42FCE4689156}"/>
              </a:ext>
            </a:extLst>
          </p:cNvPr>
          <p:cNvSpPr txBox="1"/>
          <p:nvPr/>
        </p:nvSpPr>
        <p:spPr>
          <a:xfrm>
            <a:off x="842172" y="1743323"/>
            <a:ext cx="18714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整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体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布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局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3523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  <p:bldP spid="21" grpId="0"/>
      <p:bldP spid="22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B105E08-632D-2CF2-0B51-452FBBE7620A}"/>
              </a:ext>
            </a:extLst>
          </p:cNvPr>
          <p:cNvGrpSpPr/>
          <p:nvPr/>
        </p:nvGrpSpPr>
        <p:grpSpPr>
          <a:xfrm>
            <a:off x="2543603" y="2392810"/>
            <a:ext cx="7104793" cy="1811255"/>
            <a:chOff x="5199903" y="2297462"/>
            <a:chExt cx="4366480" cy="1252862"/>
          </a:xfrm>
        </p:grpSpPr>
        <p:sp>
          <p:nvSpPr>
            <p:cNvPr id="10" name="文本框 9"/>
            <p:cNvSpPr txBox="1"/>
            <p:nvPr/>
          </p:nvSpPr>
          <p:spPr>
            <a:xfrm>
              <a:off x="6400745" y="2497390"/>
              <a:ext cx="3165638" cy="91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学业发展支持中心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学业部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372669" y="2359892"/>
              <a:ext cx="56152" cy="11904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199903" y="2297462"/>
              <a:ext cx="1115370" cy="1213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4C1"/>
                  </a:solidFill>
                  <a:ea typeface="Adobe Gothic Std B" panose="020B0800000000000000" pitchFamily="34" charset="-128"/>
                </a:rPr>
                <a:t>PART </a:t>
              </a:r>
            </a:p>
            <a:p>
              <a:pPr algn="ctr"/>
              <a:r>
                <a:rPr lang="en-US" altLang="zh-CN" sz="7200" dirty="0">
                  <a:solidFill>
                    <a:srgbClr val="33C4C1"/>
                  </a:solidFill>
                  <a:ea typeface="Adobe Gothic Std B" panose="020B0800000000000000" pitchFamily="34" charset="-128"/>
                </a:rPr>
                <a:t>01</a:t>
              </a:r>
              <a:endParaRPr lang="zh-CN" altLang="en-US" sz="7200" dirty="0">
                <a:solidFill>
                  <a:srgbClr val="33C4C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682347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546856" y="5598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学业发展支持中心</a:t>
            </a:r>
          </a:p>
        </p:txBody>
      </p:sp>
      <p:sp>
        <p:nvSpPr>
          <p:cNvPr id="2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84689" y="252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学业部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84689" y="7015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部门简介与活动介绍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6B6366-EAA0-5766-CE27-A1FCCD800C4C}"/>
              </a:ext>
            </a:extLst>
          </p:cNvPr>
          <p:cNvSpPr txBox="1"/>
          <p:nvPr/>
        </p:nvSpPr>
        <p:spPr>
          <a:xfrm>
            <a:off x="8762513" y="21259"/>
            <a:ext cx="7649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C4C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01</a:t>
            </a:r>
            <a:endParaRPr lang="zh-CN" altLang="en-US" sz="3200" dirty="0">
              <a:solidFill>
                <a:srgbClr val="33C4C1"/>
              </a:solidFill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96EC961B-67A0-CF5B-173C-01B41F51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08" y="1652228"/>
            <a:ext cx="4634864" cy="4291938"/>
          </a:xfrm>
          <a:prstGeom prst="rect">
            <a:avLst/>
          </a:prstGeom>
          <a:solidFill>
            <a:srgbClr val="65AA81">
              <a:alpha val="40000"/>
            </a:srgbClr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rgbClr val="72DCDA"/>
              </a:solidFill>
            </a:endParaRPr>
          </a:p>
        </p:txBody>
      </p:sp>
      <p:sp>
        <p:nvSpPr>
          <p:cNvPr id="12" name="Rectangle 36">
            <a:extLst>
              <a:ext uri="{FF2B5EF4-FFF2-40B4-BE49-F238E27FC236}">
                <a16:creationId xmlns:a16="http://schemas.microsoft.com/office/drawing/2014/main" id="{6577BEFB-D6C3-2707-2DE3-548319EB2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173" y="2369184"/>
            <a:ext cx="3152556" cy="285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负责组织和举办各种活动，包括各类线下讲座、交流、座谈、答疑等活动，包括“导师面对面”、“成长下午茶”、“成长互助营”、“成长交流会”、“学霸有约”、“光电大讲堂”等。</a:t>
            </a: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FF7764EB-844C-E906-3BEB-A15170F44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3" y="3013367"/>
            <a:ext cx="183578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部</a:t>
            </a:r>
            <a:endParaRPr lang="en-US" altLang="zh-CN" sz="2400" b="1" dirty="0">
              <a:solidFill>
                <a:schemeClr val="bg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门</a:t>
            </a:r>
            <a:endParaRPr lang="en-US" altLang="zh-CN" sz="2400" b="1" dirty="0">
              <a:solidFill>
                <a:schemeClr val="bg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职</a:t>
            </a:r>
            <a:endParaRPr lang="en-US" altLang="zh-CN" sz="2400" b="1" dirty="0">
              <a:solidFill>
                <a:schemeClr val="bg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能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281A4A-AEF0-9D28-6D0C-E1FFAF3F1B35}"/>
              </a:ext>
            </a:extLst>
          </p:cNvPr>
          <p:cNvCxnSpPr/>
          <p:nvPr/>
        </p:nvCxnSpPr>
        <p:spPr>
          <a:xfrm>
            <a:off x="5707117" y="1254935"/>
            <a:ext cx="0" cy="5133252"/>
          </a:xfrm>
          <a:prstGeom prst="line">
            <a:avLst/>
          </a:prstGeom>
          <a:ln w="38100">
            <a:solidFill>
              <a:srgbClr val="BFDB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5">
            <a:extLst>
              <a:ext uri="{FF2B5EF4-FFF2-40B4-BE49-F238E27FC236}">
                <a16:creationId xmlns:a16="http://schemas.microsoft.com/office/drawing/2014/main" id="{DDAC6387-F60F-6FAA-A8A9-90965981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144" y="3013367"/>
            <a:ext cx="183578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品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牌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活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5516396-ADFF-61BD-A44F-556283E69D2A}"/>
              </a:ext>
            </a:extLst>
          </p:cNvPr>
          <p:cNvCxnSpPr>
            <a:cxnSpLocks/>
          </p:cNvCxnSpPr>
          <p:nvPr/>
        </p:nvCxnSpPr>
        <p:spPr>
          <a:xfrm>
            <a:off x="6810703" y="3798197"/>
            <a:ext cx="4409354" cy="23364"/>
          </a:xfrm>
          <a:prstGeom prst="line">
            <a:avLst/>
          </a:prstGeom>
          <a:ln w="28575">
            <a:solidFill>
              <a:srgbClr val="BFDB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E4D5F89-38D8-602E-DC44-A4CCFC9E0391}"/>
              </a:ext>
            </a:extLst>
          </p:cNvPr>
          <p:cNvSpPr txBox="1"/>
          <p:nvPr/>
        </p:nvSpPr>
        <p:spPr>
          <a:xfrm>
            <a:off x="6955339" y="1554658"/>
            <a:ext cx="361434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导师面对面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由中心发起，邀请各类导师就某个主题进行讲座式的交流互动讨论。内容与专业所学知识以及以后研究方向的科普为主。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9E844DA-E8EC-1B0B-C091-16B5F324B764}"/>
              </a:ext>
            </a:extLst>
          </p:cNvPr>
          <p:cNvSpPr txBox="1"/>
          <p:nvPr/>
        </p:nvSpPr>
        <p:spPr>
          <a:xfrm>
            <a:off x="6924449" y="4010410"/>
            <a:ext cx="361434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技能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get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坊</a:t>
            </a:r>
          </a:p>
          <a:p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根据大学发展需要的各种技能，制作相应的小视频或者举行讲座等，使同学能快速获取某种实用的技能。比如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PPT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制作、摄影、情感、心理、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MATLAB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入门等等。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D48BC5A-1B29-36F4-2BE0-1E5E1DA67478}"/>
              </a:ext>
            </a:extLst>
          </p:cNvPr>
          <p:cNvSpPr txBox="1"/>
          <p:nvPr/>
        </p:nvSpPr>
        <p:spPr>
          <a:xfrm>
            <a:off x="188401" y="1008045"/>
            <a:ext cx="18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往期精彩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FFD7096-7CB1-EC36-9EE3-FA9872000C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8" y="1634869"/>
            <a:ext cx="3107897" cy="233092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E2CA7B3-882A-BA58-C7B8-090EA1BB51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8" y="2315940"/>
            <a:ext cx="3514723" cy="2636042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9221B0A9-E9D8-B2CF-056F-2DFF0D2B3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61" y="3023056"/>
            <a:ext cx="3766192" cy="252534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065DDF1-C7E9-5059-73FC-3702A7DE21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67" y="3719070"/>
            <a:ext cx="3641441" cy="2731081"/>
          </a:xfrm>
          <a:prstGeom prst="rect">
            <a:avLst/>
          </a:prstGeom>
        </p:spPr>
      </p:pic>
      <p:pic>
        <p:nvPicPr>
          <p:cNvPr id="2" name="图片 11">
            <a:extLst>
              <a:ext uri="{FF2B5EF4-FFF2-40B4-BE49-F238E27FC236}">
                <a16:creationId xmlns:a16="http://schemas.microsoft.com/office/drawing/2014/main" id="{C5D2CE00-1C90-C0D0-41BD-5D9478FB8DF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639" y="15957"/>
            <a:ext cx="2581786" cy="535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22298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8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1" grpId="1" animBg="1"/>
          <p:bldP spid="12" grpId="0"/>
          <p:bldP spid="17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1" grpId="1" animBg="1"/>
          <p:bldP spid="12" grpId="0"/>
          <p:bldP spid="17" grpId="0"/>
          <p:bldP spid="4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546856" y="5598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学业发展支持中心</a:t>
            </a:r>
          </a:p>
        </p:txBody>
      </p:sp>
      <p:sp>
        <p:nvSpPr>
          <p:cNvPr id="2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84689" y="252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学业部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6B6366-EAA0-5766-CE27-A1FCCD800C4C}"/>
              </a:ext>
            </a:extLst>
          </p:cNvPr>
          <p:cNvSpPr txBox="1"/>
          <p:nvPr/>
        </p:nvSpPr>
        <p:spPr>
          <a:xfrm>
            <a:off x="8762513" y="21259"/>
            <a:ext cx="7649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C4C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01</a:t>
            </a:r>
            <a:endParaRPr lang="zh-CN" altLang="en-US" sz="3200" dirty="0">
              <a:solidFill>
                <a:srgbClr val="33C4C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34DCDAF-A24C-236B-F8AB-800B64948677}"/>
              </a:ext>
            </a:extLst>
          </p:cNvPr>
          <p:cNvGrpSpPr/>
          <p:nvPr/>
        </p:nvGrpSpPr>
        <p:grpSpPr>
          <a:xfrm>
            <a:off x="994797" y="3074844"/>
            <a:ext cx="2093863" cy="3023745"/>
            <a:chOff x="969397" y="2453206"/>
            <a:chExt cx="2093863" cy="3023745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EC9B0F7E-F61B-869E-DBDA-280D09F08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397" y="2453206"/>
              <a:ext cx="2053563" cy="3023745"/>
            </a:xfrm>
            <a:prstGeom prst="rect">
              <a:avLst/>
            </a:prstGeom>
            <a:noFill/>
            <a:ln w="19050">
              <a:solidFill>
                <a:srgbClr val="232525"/>
              </a:solidFill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800" dirty="0">
                <a:solidFill>
                  <a:srgbClr val="232525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TextBox 76">
              <a:extLst>
                <a:ext uri="{FF2B5EF4-FFF2-40B4-BE49-F238E27FC236}">
                  <a16:creationId xmlns:a16="http://schemas.microsoft.com/office/drawing/2014/main" id="{531B6D17-5761-5B9B-5359-5D439ECD960B}"/>
                </a:ext>
              </a:extLst>
            </p:cNvPr>
            <p:cNvSpPr txBox="1"/>
            <p:nvPr/>
          </p:nvSpPr>
          <p:spPr>
            <a:xfrm>
              <a:off x="1346580" y="2622232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课程导师</a:t>
              </a:r>
              <a:endParaRPr lang="zh-CN" altLang="en-US" sz="2000" b="1" dirty="0">
                <a:solidFill>
                  <a:srgbClr val="23252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3E5844A-03DA-5699-643B-0E9A4B4CE977}"/>
                </a:ext>
              </a:extLst>
            </p:cNvPr>
            <p:cNvSpPr txBox="1"/>
            <p:nvPr/>
          </p:nvSpPr>
          <p:spPr>
            <a:xfrm>
              <a:off x="1090297" y="3045000"/>
              <a:ext cx="1972963" cy="2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邀请基础课、专业课教师加入我院教师答疑队伍，根据不同层次的学生群体的实际需求，就相关课程提供可行的辅导。</a:t>
              </a:r>
              <a:endParaRPr lang="zh-CN" altLang="en-US" sz="1600" dirty="0">
                <a:solidFill>
                  <a:srgbClr val="23252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2FD6014-435F-D012-C75F-5339AC0736B5}"/>
              </a:ext>
            </a:extLst>
          </p:cNvPr>
          <p:cNvGrpSpPr/>
          <p:nvPr/>
        </p:nvGrpSpPr>
        <p:grpSpPr>
          <a:xfrm>
            <a:off x="3718434" y="3074843"/>
            <a:ext cx="2093863" cy="3023745"/>
            <a:chOff x="969397" y="2453206"/>
            <a:chExt cx="2093863" cy="3023745"/>
          </a:xfrm>
        </p:grpSpPr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138A4056-7BF1-7112-66B4-A54A8C21B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397" y="2453206"/>
              <a:ext cx="2053563" cy="3023745"/>
            </a:xfrm>
            <a:prstGeom prst="rect">
              <a:avLst/>
            </a:prstGeom>
            <a:noFill/>
            <a:ln w="19050">
              <a:solidFill>
                <a:srgbClr val="232525"/>
              </a:solidFill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800" dirty="0">
                <a:solidFill>
                  <a:srgbClr val="232525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TextBox 76">
              <a:extLst>
                <a:ext uri="{FF2B5EF4-FFF2-40B4-BE49-F238E27FC236}">
                  <a16:creationId xmlns:a16="http://schemas.microsoft.com/office/drawing/2014/main" id="{B71AFD89-E8B2-4841-B727-ACA714821C42}"/>
                </a:ext>
              </a:extLst>
            </p:cNvPr>
            <p:cNvSpPr txBox="1"/>
            <p:nvPr/>
          </p:nvSpPr>
          <p:spPr>
            <a:xfrm>
              <a:off x="1219507" y="2621973"/>
              <a:ext cx="1553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朋辈辅导员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2E3D1B9-FAC3-BEB4-BD43-C22C746928EC}"/>
                </a:ext>
              </a:extLst>
            </p:cNvPr>
            <p:cNvSpPr txBox="1"/>
            <p:nvPr/>
          </p:nvSpPr>
          <p:spPr>
            <a:xfrm>
              <a:off x="1090297" y="3009182"/>
              <a:ext cx="1972963" cy="230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各年级优秀的志愿者，主要是国奖、国励、校三好、学优获得者及其他某个方面有特长的同学组成，为中心各类活动提供支持。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E3EF71F-67AC-6A35-3EDC-1B9BE6E4315E}"/>
              </a:ext>
            </a:extLst>
          </p:cNvPr>
          <p:cNvGrpSpPr/>
          <p:nvPr/>
        </p:nvGrpSpPr>
        <p:grpSpPr>
          <a:xfrm>
            <a:off x="6442071" y="3074843"/>
            <a:ext cx="2068612" cy="3023745"/>
            <a:chOff x="969397" y="2453206"/>
            <a:chExt cx="2068612" cy="3023745"/>
          </a:xfrm>
        </p:grpSpPr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F59A200A-F069-D63D-DE70-F274CEEB8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397" y="2453206"/>
              <a:ext cx="2053563" cy="3023745"/>
            </a:xfrm>
            <a:prstGeom prst="rect">
              <a:avLst/>
            </a:prstGeom>
            <a:noFill/>
            <a:ln w="19050">
              <a:solidFill>
                <a:srgbClr val="232525"/>
              </a:solidFill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800" dirty="0">
                <a:solidFill>
                  <a:srgbClr val="232525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TextBox 76">
              <a:extLst>
                <a:ext uri="{FF2B5EF4-FFF2-40B4-BE49-F238E27FC236}">
                  <a16:creationId xmlns:a16="http://schemas.microsoft.com/office/drawing/2014/main" id="{3ADB39A1-E78E-ABDC-C633-B328E13337E3}"/>
                </a:ext>
              </a:extLst>
            </p:cNvPr>
            <p:cNvSpPr txBox="1"/>
            <p:nvPr/>
          </p:nvSpPr>
          <p:spPr>
            <a:xfrm>
              <a:off x="1346580" y="2622232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课程导师</a:t>
              </a:r>
              <a:endParaRPr lang="zh-CN" altLang="en-US" sz="2000" b="1" dirty="0">
                <a:solidFill>
                  <a:srgbClr val="23252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ACCDC78-ECC3-724D-C8AC-935C521C1832}"/>
                </a:ext>
              </a:extLst>
            </p:cNvPr>
            <p:cNvSpPr txBox="1"/>
            <p:nvPr/>
          </p:nvSpPr>
          <p:spPr>
            <a:xfrm>
              <a:off x="1065046" y="3037841"/>
              <a:ext cx="1972963" cy="230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校内外在学业咨询、心理咨询、职业发展规划等方面有经验的老师和专家，主要就学生发展方面遇到问题，提供专业意见和帮助。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8E9D497-1FB2-C393-F5A9-35F2A11EACC9}"/>
              </a:ext>
            </a:extLst>
          </p:cNvPr>
          <p:cNvGrpSpPr/>
          <p:nvPr/>
        </p:nvGrpSpPr>
        <p:grpSpPr>
          <a:xfrm>
            <a:off x="9194440" y="3074843"/>
            <a:ext cx="2083662" cy="3023745"/>
            <a:chOff x="969397" y="2453206"/>
            <a:chExt cx="2083662" cy="3023745"/>
          </a:xfrm>
        </p:grpSpPr>
        <p:sp>
          <p:nvSpPr>
            <p:cNvPr id="50" name="Rectangle 17">
              <a:extLst>
                <a:ext uri="{FF2B5EF4-FFF2-40B4-BE49-F238E27FC236}">
                  <a16:creationId xmlns:a16="http://schemas.microsoft.com/office/drawing/2014/main" id="{8FC1C5CC-DA2C-C35B-321A-AE95DE16D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397" y="2453206"/>
              <a:ext cx="2053563" cy="3023745"/>
            </a:xfrm>
            <a:prstGeom prst="rect">
              <a:avLst/>
            </a:prstGeom>
            <a:noFill/>
            <a:ln w="19050">
              <a:solidFill>
                <a:srgbClr val="232525"/>
              </a:solidFill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800" dirty="0">
                <a:solidFill>
                  <a:srgbClr val="232525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TextBox 76">
              <a:extLst>
                <a:ext uri="{FF2B5EF4-FFF2-40B4-BE49-F238E27FC236}">
                  <a16:creationId xmlns:a16="http://schemas.microsoft.com/office/drawing/2014/main" id="{532673FB-C391-E3E0-F43F-FAB02EA75E02}"/>
                </a:ext>
              </a:extLst>
            </p:cNvPr>
            <p:cNvSpPr txBox="1"/>
            <p:nvPr/>
          </p:nvSpPr>
          <p:spPr>
            <a:xfrm>
              <a:off x="1346580" y="2622232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课外导师</a:t>
              </a:r>
              <a:endParaRPr lang="zh-CN" altLang="en-US" sz="2000" b="1" dirty="0">
                <a:solidFill>
                  <a:srgbClr val="23252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43B5B2B-1974-940F-02C3-5843F20BF9A7}"/>
                </a:ext>
              </a:extLst>
            </p:cNvPr>
            <p:cNvSpPr txBox="1"/>
            <p:nvPr/>
          </p:nvSpPr>
          <p:spPr>
            <a:xfrm>
              <a:off x="1080096" y="3047600"/>
              <a:ext cx="1972963" cy="230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学校、学院相关领导老师，各班级教师班主任，以及国内外知名专家学者、校友等就课程以外的主题与学生交流互动和答疑。</a:t>
              </a:r>
            </a:p>
          </p:txBody>
        </p:sp>
      </p:grp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93EEE56-B100-2953-3D0B-A9243F88988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021579" y="2201518"/>
            <a:ext cx="0" cy="8733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8122A25-749A-911A-F194-7EDA2CD80273}"/>
              </a:ext>
            </a:extLst>
          </p:cNvPr>
          <p:cNvCxnSpPr>
            <a:cxnSpLocks/>
          </p:cNvCxnSpPr>
          <p:nvPr/>
        </p:nvCxnSpPr>
        <p:spPr>
          <a:xfrm flipV="1">
            <a:off x="10241019" y="2201517"/>
            <a:ext cx="0" cy="8733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773D6B6-0AB9-9FB2-5462-7B0D9779C219}"/>
              </a:ext>
            </a:extLst>
          </p:cNvPr>
          <p:cNvCxnSpPr>
            <a:cxnSpLocks/>
          </p:cNvCxnSpPr>
          <p:nvPr/>
        </p:nvCxnSpPr>
        <p:spPr>
          <a:xfrm flipV="1">
            <a:off x="7477499" y="2201517"/>
            <a:ext cx="0" cy="8733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7CCDC20-6049-FE98-58A9-EC57230BBF3B}"/>
              </a:ext>
            </a:extLst>
          </p:cNvPr>
          <p:cNvCxnSpPr>
            <a:cxnSpLocks/>
          </p:cNvCxnSpPr>
          <p:nvPr/>
        </p:nvCxnSpPr>
        <p:spPr>
          <a:xfrm flipV="1">
            <a:off x="4754619" y="2201517"/>
            <a:ext cx="0" cy="8733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9A4DA19E-12FC-E936-4D23-218B0B46FAAF}"/>
              </a:ext>
            </a:extLst>
          </p:cNvPr>
          <p:cNvCxnSpPr/>
          <p:nvPr/>
        </p:nvCxnSpPr>
        <p:spPr>
          <a:xfrm>
            <a:off x="2021579" y="2201517"/>
            <a:ext cx="8219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AF772C33-96D8-EEE8-975A-5C6250C23961}"/>
              </a:ext>
            </a:extLst>
          </p:cNvPr>
          <p:cNvSpPr/>
          <p:nvPr/>
        </p:nvSpPr>
        <p:spPr>
          <a:xfrm>
            <a:off x="5379720" y="1119736"/>
            <a:ext cx="1439534" cy="51307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020252A-D965-2C48-6AE0-B7A09E5295BF}"/>
              </a:ext>
            </a:extLst>
          </p:cNvPr>
          <p:cNvSpPr txBox="1"/>
          <p:nvPr/>
        </p:nvSpPr>
        <p:spPr>
          <a:xfrm>
            <a:off x="5471791" y="1174000"/>
            <a:ext cx="123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队伍建设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39097DE-1133-5508-8583-AFBCF378BEA5}"/>
              </a:ext>
            </a:extLst>
          </p:cNvPr>
          <p:cNvCxnSpPr>
            <a:stCxn id="64" idx="2"/>
          </p:cNvCxnSpPr>
          <p:nvPr/>
        </p:nvCxnSpPr>
        <p:spPr>
          <a:xfrm>
            <a:off x="6099487" y="1632811"/>
            <a:ext cx="0" cy="568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11">
            <a:extLst>
              <a:ext uri="{FF2B5EF4-FFF2-40B4-BE49-F238E27FC236}">
                <a16:creationId xmlns:a16="http://schemas.microsoft.com/office/drawing/2014/main" id="{A302A961-ABD2-8D81-CC0B-702940EE66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639" y="15957"/>
            <a:ext cx="2581786" cy="535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58550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B105E08-632D-2CF2-0B51-452FBBE7620A}"/>
              </a:ext>
            </a:extLst>
          </p:cNvPr>
          <p:cNvGrpSpPr/>
          <p:nvPr/>
        </p:nvGrpSpPr>
        <p:grpSpPr>
          <a:xfrm>
            <a:off x="2543603" y="2392810"/>
            <a:ext cx="7104793" cy="1811255"/>
            <a:chOff x="5199903" y="2297462"/>
            <a:chExt cx="4366480" cy="1252862"/>
          </a:xfrm>
        </p:grpSpPr>
        <p:sp>
          <p:nvSpPr>
            <p:cNvPr id="10" name="文本框 9"/>
            <p:cNvSpPr txBox="1"/>
            <p:nvPr/>
          </p:nvSpPr>
          <p:spPr>
            <a:xfrm>
              <a:off x="6400745" y="2497390"/>
              <a:ext cx="3165638" cy="91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学业发展支持中心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课程部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372669" y="2359892"/>
              <a:ext cx="56152" cy="11904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199903" y="2297462"/>
              <a:ext cx="1115370" cy="1213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33C4C1"/>
                  </a:solidFill>
                  <a:ea typeface="Adobe Gothic Std B" panose="020B0800000000000000" pitchFamily="34" charset="-128"/>
                </a:rPr>
                <a:t>PART </a:t>
              </a:r>
            </a:p>
            <a:p>
              <a:pPr algn="ctr"/>
              <a:r>
                <a:rPr lang="en-US" altLang="zh-CN" sz="7200" dirty="0">
                  <a:solidFill>
                    <a:srgbClr val="33C4C1"/>
                  </a:solidFill>
                  <a:ea typeface="Adobe Gothic Std B" panose="020B0800000000000000" pitchFamily="34" charset="-128"/>
                </a:rPr>
                <a:t>02</a:t>
              </a:r>
              <a:endParaRPr lang="zh-CN" altLang="en-US" sz="7200" dirty="0">
                <a:solidFill>
                  <a:srgbClr val="33C4C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80929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546856" y="5598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学业发展支持中心</a:t>
            </a:r>
          </a:p>
        </p:txBody>
      </p:sp>
      <p:sp>
        <p:nvSpPr>
          <p:cNvPr id="2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84689" y="252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课程部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部门简介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6B6366-EAA0-5766-CE27-A1FCCD800C4C}"/>
              </a:ext>
            </a:extLst>
          </p:cNvPr>
          <p:cNvSpPr txBox="1"/>
          <p:nvPr/>
        </p:nvSpPr>
        <p:spPr>
          <a:xfrm>
            <a:off x="8762513" y="21259"/>
            <a:ext cx="7136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C4C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02</a:t>
            </a:r>
            <a:endParaRPr lang="zh-CN" altLang="en-US" sz="3200" dirty="0">
              <a:solidFill>
                <a:srgbClr val="33C4C1"/>
              </a:solidFill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96EC961B-67A0-CF5B-173C-01B41F51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964" y="1830043"/>
            <a:ext cx="7202805" cy="3742055"/>
          </a:xfrm>
          <a:prstGeom prst="rect">
            <a:avLst/>
          </a:prstGeom>
          <a:solidFill>
            <a:srgbClr val="65AA81">
              <a:alpha val="40000"/>
            </a:srgb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72DCDA"/>
              </a:solidFill>
            </a:endParaRPr>
          </a:p>
        </p:txBody>
      </p:sp>
      <p:sp>
        <p:nvSpPr>
          <p:cNvPr id="12" name="Rectangle 36">
            <a:extLst>
              <a:ext uri="{FF2B5EF4-FFF2-40B4-BE49-F238E27FC236}">
                <a16:creationId xmlns:a16="http://schemas.microsoft.com/office/drawing/2014/main" id="{6577BEFB-D6C3-2707-2DE3-548319EB2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5511" y="2932993"/>
            <a:ext cx="1781810" cy="202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营造良好学习氛围，帮助同学们提高学习成绩，解决同学们学习方面的问题。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126FEC6E-DEC2-8AD3-FED5-94C7FB445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916" y="3294500"/>
            <a:ext cx="1781175" cy="119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 algn="ctr" fontAlgn="auto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点睛课堂</a:t>
            </a:r>
          </a:p>
          <a:p>
            <a:pPr marL="171450" indent="-171450" algn="ctr" fontAlgn="auto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学霸有约</a:t>
            </a:r>
          </a:p>
          <a:p>
            <a:pPr marL="171450" indent="-171450" algn="ctr" fontAlgn="auto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学霸笔记</a:t>
            </a:r>
          </a:p>
        </p:txBody>
      </p:sp>
      <p:sp>
        <p:nvSpPr>
          <p:cNvPr id="14" name="Rectangle 39">
            <a:extLst>
              <a:ext uri="{FF2B5EF4-FFF2-40B4-BE49-F238E27FC236}">
                <a16:creationId xmlns:a16="http://schemas.microsoft.com/office/drawing/2014/main" id="{99D3647D-37E8-740B-0748-17E2249A4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913" y="2932993"/>
            <a:ext cx="1781175" cy="202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解决同学们日常学习的问题，帮助同学们进行考前复习，取得更好的成绩。</a:t>
            </a:r>
          </a:p>
        </p:txBody>
      </p:sp>
      <p:sp>
        <p:nvSpPr>
          <p:cNvPr id="15" name="Line 44">
            <a:extLst>
              <a:ext uri="{FF2B5EF4-FFF2-40B4-BE49-F238E27FC236}">
                <a16:creationId xmlns:a16="http://schemas.microsoft.com/office/drawing/2014/main" id="{A32E858F-B074-DBE5-38FF-A9595109A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1959" y="2231363"/>
            <a:ext cx="635" cy="288671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45">
            <a:extLst>
              <a:ext uri="{FF2B5EF4-FFF2-40B4-BE49-F238E27FC236}">
                <a16:creationId xmlns:a16="http://schemas.microsoft.com/office/drawing/2014/main" id="{45335E12-FFB2-97FB-EFE1-995C5278F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9049" y="2231998"/>
            <a:ext cx="1270" cy="288607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FF7764EB-844C-E906-3BEB-A15170F44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524" y="2249143"/>
            <a:ext cx="18357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主要任务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62B5D606-D37D-4F5D-1A52-277A8656B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054" y="2249143"/>
            <a:ext cx="18669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主要活动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Rectangle 38">
            <a:extLst>
              <a:ext uri="{FF2B5EF4-FFF2-40B4-BE49-F238E27FC236}">
                <a16:creationId xmlns:a16="http://schemas.microsoft.com/office/drawing/2014/main" id="{B29AE781-4863-2015-E7A5-890FC4C5B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651" y="2253965"/>
            <a:ext cx="1917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主要作用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11">
            <a:extLst>
              <a:ext uri="{FF2B5EF4-FFF2-40B4-BE49-F238E27FC236}">
                <a16:creationId xmlns:a16="http://schemas.microsoft.com/office/drawing/2014/main" id="{7111BB8D-13BC-22F4-4EDD-D6FF5672E3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639" y="15957"/>
            <a:ext cx="2581786" cy="535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038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3" grpId="0"/>
      <p:bldP spid="14" grpId="0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546856" y="5598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学业发展支持中心</a:t>
            </a:r>
          </a:p>
        </p:txBody>
      </p:sp>
      <p:sp>
        <p:nvSpPr>
          <p:cNvPr id="23" name="矩形 22"/>
          <p:cNvSpPr/>
          <p:nvPr/>
        </p:nvSpPr>
        <p:spPr>
          <a:xfrm>
            <a:off x="9459050" y="0"/>
            <a:ext cx="45719" cy="9620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84689" y="2522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课程部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84689" y="7015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活动介绍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81A43FA-AAA9-F8DC-F2E6-7D3C0ABD7CEA}"/>
              </a:ext>
            </a:extLst>
          </p:cNvPr>
          <p:cNvCxnSpPr/>
          <p:nvPr/>
        </p:nvCxnSpPr>
        <p:spPr>
          <a:xfrm>
            <a:off x="1250354" y="1683102"/>
            <a:ext cx="956491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8">
            <a:extLst>
              <a:ext uri="{FF2B5EF4-FFF2-40B4-BE49-F238E27FC236}">
                <a16:creationId xmlns:a16="http://schemas.microsoft.com/office/drawing/2014/main" id="{D7582A83-66ED-7CF4-B771-5DDD2D7DC908}"/>
              </a:ext>
            </a:extLst>
          </p:cNvPr>
          <p:cNvSpPr/>
          <p:nvPr/>
        </p:nvSpPr>
        <p:spPr>
          <a:xfrm>
            <a:off x="2018415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33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点睛课堂</a:t>
            </a: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DEAABF79-7753-8BFD-B9EE-B94090EC01F1}"/>
              </a:ext>
            </a:extLst>
          </p:cNvPr>
          <p:cNvSpPr/>
          <p:nvPr/>
        </p:nvSpPr>
        <p:spPr>
          <a:xfrm>
            <a:off x="4934592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72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学霸有约</a:t>
            </a:r>
          </a:p>
        </p:txBody>
      </p:sp>
      <p:sp>
        <p:nvSpPr>
          <p:cNvPr id="12" name="圆角矩形 54">
            <a:extLst>
              <a:ext uri="{FF2B5EF4-FFF2-40B4-BE49-F238E27FC236}">
                <a16:creationId xmlns:a16="http://schemas.microsoft.com/office/drawing/2014/main" id="{DFA90CEA-D8C0-8BF5-83C9-CBC6D7231004}"/>
              </a:ext>
            </a:extLst>
          </p:cNvPr>
          <p:cNvSpPr/>
          <p:nvPr/>
        </p:nvSpPr>
        <p:spPr>
          <a:xfrm>
            <a:off x="7847349" y="1465387"/>
            <a:ext cx="1341093" cy="435429"/>
          </a:xfrm>
          <a:prstGeom prst="roundRect">
            <a:avLst>
              <a:gd name="adj" fmla="val 50000"/>
            </a:avLst>
          </a:prstGeom>
          <a:solidFill>
            <a:srgbClr val="72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学霸笔记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25F09E4-71DA-A91C-6C01-622EF037B56E}"/>
              </a:ext>
            </a:extLst>
          </p:cNvPr>
          <p:cNvGrpSpPr/>
          <p:nvPr/>
        </p:nvGrpSpPr>
        <p:grpSpPr>
          <a:xfrm>
            <a:off x="0" y="3845531"/>
            <a:ext cx="35455728" cy="2223308"/>
            <a:chOff x="-524" y="4169456"/>
            <a:chExt cx="35455728" cy="222330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5439B2F2-FA7E-F775-9006-6937A0E9F4B5}"/>
                </a:ext>
              </a:extLst>
            </p:cNvPr>
            <p:cNvGrpSpPr/>
            <p:nvPr/>
          </p:nvGrpSpPr>
          <p:grpSpPr>
            <a:xfrm>
              <a:off x="-524" y="4171917"/>
              <a:ext cx="17730029" cy="2220847"/>
              <a:chOff x="-7353" y="2744244"/>
              <a:chExt cx="17730029" cy="2220847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56EF7399-9253-AE0E-C7C6-39ED8CEED1D6}"/>
                  </a:ext>
                </a:extLst>
              </p:cNvPr>
              <p:cNvGrpSpPr/>
              <p:nvPr/>
            </p:nvGrpSpPr>
            <p:grpSpPr>
              <a:xfrm>
                <a:off x="-7353" y="2746705"/>
                <a:ext cx="8868166" cy="2218386"/>
                <a:chOff x="590884" y="2825355"/>
                <a:chExt cx="8868166" cy="2218386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6C44FE67-BF9B-0417-B06D-F758DCB4D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884" y="2826141"/>
                  <a:ext cx="2956800" cy="2217600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1FBC7FA9-8DE4-ACE5-2F5D-1C52CFA2B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7684" y="2825355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5483CAFC-E792-EDB0-2C9E-68DF7068A3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4484" y="2825355"/>
                  <a:ext cx="2954566" cy="2215925"/>
                </a:xfrm>
                <a:prstGeom prst="rect">
                  <a:avLst/>
                </a:prstGeom>
              </p:spPr>
            </p:pic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85D6663D-6E68-ACEA-A91C-0FE79CA1709F}"/>
                  </a:ext>
                </a:extLst>
              </p:cNvPr>
              <p:cNvGrpSpPr/>
              <p:nvPr/>
            </p:nvGrpSpPr>
            <p:grpSpPr>
              <a:xfrm>
                <a:off x="8868166" y="2744244"/>
                <a:ext cx="8854510" cy="2220847"/>
                <a:chOff x="590884" y="5288075"/>
                <a:chExt cx="8854510" cy="2220847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49776921-811B-F433-C7B1-887644E95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7684" y="5290536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BB236BC8-B6D1-44BD-6098-F4188AF9C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7546" y="5288075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904490C4-C138-0E21-DFF3-618EBD03CC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884" y="5291322"/>
                  <a:ext cx="2956799" cy="2217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319AE26-6C44-ADB4-0A7F-E50248EEBCE9}"/>
                </a:ext>
              </a:extLst>
            </p:cNvPr>
            <p:cNvGrpSpPr/>
            <p:nvPr/>
          </p:nvGrpSpPr>
          <p:grpSpPr>
            <a:xfrm>
              <a:off x="17725175" y="4169456"/>
              <a:ext cx="17730029" cy="2220847"/>
              <a:chOff x="-7353" y="2744244"/>
              <a:chExt cx="17730029" cy="2220847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9D290D0-3A42-087F-6166-D7A5C521C959}"/>
                  </a:ext>
                </a:extLst>
              </p:cNvPr>
              <p:cNvGrpSpPr/>
              <p:nvPr/>
            </p:nvGrpSpPr>
            <p:grpSpPr>
              <a:xfrm>
                <a:off x="-7353" y="2746705"/>
                <a:ext cx="8868166" cy="2218386"/>
                <a:chOff x="590884" y="2825355"/>
                <a:chExt cx="8868166" cy="2218386"/>
              </a:xfrm>
            </p:grpSpPr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D84BDDDD-BE26-E44A-06FF-06A0B48ED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884" y="2826141"/>
                  <a:ext cx="2956800" cy="2217600"/>
                </a:xfrm>
                <a:prstGeom prst="rect">
                  <a:avLst/>
                </a:prstGeom>
              </p:spPr>
            </p:pic>
            <p:pic>
              <p:nvPicPr>
                <p:cNvPr id="47" name="图片 46">
                  <a:extLst>
                    <a:ext uri="{FF2B5EF4-FFF2-40B4-BE49-F238E27FC236}">
                      <a16:creationId xmlns:a16="http://schemas.microsoft.com/office/drawing/2014/main" id="{E478A1ED-3DE1-B4B6-F167-8CDA43FC3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7684" y="2825355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F6704F33-1E53-CEAA-A444-41135EDC7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4484" y="2825355"/>
                  <a:ext cx="2954566" cy="2215925"/>
                </a:xfrm>
                <a:prstGeom prst="rect">
                  <a:avLst/>
                </a:prstGeom>
              </p:spPr>
            </p:pic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2D07025D-264E-FB97-149A-A3826089B13B}"/>
                  </a:ext>
                </a:extLst>
              </p:cNvPr>
              <p:cNvGrpSpPr/>
              <p:nvPr/>
            </p:nvGrpSpPr>
            <p:grpSpPr>
              <a:xfrm>
                <a:off x="8868166" y="2744244"/>
                <a:ext cx="8854510" cy="2220847"/>
                <a:chOff x="590884" y="5288075"/>
                <a:chExt cx="8854510" cy="2220847"/>
              </a:xfrm>
            </p:grpSpPr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81C32CB2-D68E-E9CA-FE8C-B60C1A9F51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7684" y="5290536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0E025507-A736-B1BC-7A4B-CD0F1ACE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7546" y="5288075"/>
                  <a:ext cx="2957848" cy="2218386"/>
                </a:xfrm>
                <a:prstGeom prst="rect">
                  <a:avLst/>
                </a:prstGeom>
              </p:spPr>
            </p:pic>
            <p:pic>
              <p:nvPicPr>
                <p:cNvPr id="45" name="图片 44">
                  <a:extLst>
                    <a:ext uri="{FF2B5EF4-FFF2-40B4-BE49-F238E27FC236}">
                      <a16:creationId xmlns:a16="http://schemas.microsoft.com/office/drawing/2014/main" id="{146EF01A-ECB3-31C7-D725-C31EECD48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884" y="5291322"/>
                  <a:ext cx="2956799" cy="22176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9F24CDF2-8B63-4BB1-EF37-2C77A32BEAA6}"/>
              </a:ext>
            </a:extLst>
          </p:cNvPr>
          <p:cNvSpPr txBox="1"/>
          <p:nvPr/>
        </p:nvSpPr>
        <p:spPr>
          <a:xfrm>
            <a:off x="3347225" y="2344670"/>
            <a:ext cx="584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点睛课堂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，致力于考前应试提分，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邀请高年级学长学姐及任课老师对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核心知识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串讲，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同时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又有典型例题的讲解，帮助同学在考前抓住重点、针对性复习。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B7726B1-A9BB-7AD0-7058-BD5AAAE92C4F}"/>
              </a:ext>
            </a:extLst>
          </p:cNvPr>
          <p:cNvSpPr/>
          <p:nvPr/>
        </p:nvSpPr>
        <p:spPr>
          <a:xfrm>
            <a:off x="3131288" y="2216888"/>
            <a:ext cx="6108405" cy="1169576"/>
          </a:xfrm>
          <a:prstGeom prst="rect">
            <a:avLst/>
          </a:prstGeom>
          <a:noFill/>
          <a:ln w="38100" cap="flat" cmpd="sng" algn="ctr">
            <a:solidFill>
              <a:srgbClr val="33C4C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CA7C53D-136E-674B-4324-4D0015285B48}"/>
              </a:ext>
            </a:extLst>
          </p:cNvPr>
          <p:cNvSpPr txBox="1"/>
          <p:nvPr/>
        </p:nvSpPr>
        <p:spPr>
          <a:xfrm>
            <a:off x="8762513" y="21259"/>
            <a:ext cx="696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C4C1"/>
                </a:solidFill>
                <a:ea typeface="Adobe Gothic Std B" panose="020B0800000000000000" pitchFamily="34" charset="-128"/>
              </a:rPr>
              <a:t>PART</a:t>
            </a:r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 </a:t>
            </a:r>
          </a:p>
          <a:p>
            <a:r>
              <a:rPr lang="en-US" altLang="zh-CN" sz="3200" dirty="0">
                <a:solidFill>
                  <a:srgbClr val="33C4C1"/>
                </a:solidFill>
                <a:ea typeface="Adobe Gothic Std B" panose="020B0800000000000000" pitchFamily="34" charset="-128"/>
              </a:rPr>
              <a:t>02</a:t>
            </a:r>
            <a:endParaRPr lang="zh-CN" altLang="en-US" sz="3200" dirty="0">
              <a:solidFill>
                <a:srgbClr val="33C4C1"/>
              </a:solidFill>
            </a:endParaRPr>
          </a:p>
        </p:txBody>
      </p:sp>
      <p:pic>
        <p:nvPicPr>
          <p:cNvPr id="2" name="图片 11">
            <a:extLst>
              <a:ext uri="{FF2B5EF4-FFF2-40B4-BE49-F238E27FC236}">
                <a16:creationId xmlns:a16="http://schemas.microsoft.com/office/drawing/2014/main" id="{390FFB0B-8125-A84C-CF58-C3D4D879C4A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639" y="15957"/>
            <a:ext cx="2581786" cy="535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3137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-0.25 4.81481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h_a"/>
  <p:tag name="KSO_WM_UNIT_INDEX" val="1_2_1"/>
  <p:tag name="KSO_WM_UNIT_ID" val="diagram160330_4*m_h_a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3"/>
  <p:tag name="KSO_WM_UNIT_PRESET_TEXT_LEN" val="12"/>
  <p:tag name="KSO_WM_DIAGRAM_GROUP_CODE" val="m1-1"/>
  <p:tag name="KSO_WM_UNIT_TEXT_FILL_FORE_SCHEMECOLOR_INDEX" val="6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i"/>
  <p:tag name="KSO_WM_UNIT_INDEX" val="1_2"/>
  <p:tag name="KSO_WM_UNIT_ID" val="diagram160330_4*m_i*1_2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i"/>
  <p:tag name="KSO_WM_UNIT_INDEX" val="1_3"/>
  <p:tag name="KSO_WM_UNIT_ID" val="diagram160330_4*m_i*1_3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i"/>
  <p:tag name="KSO_WM_UNIT_INDEX" val="1_4"/>
  <p:tag name="KSO_WM_UNIT_ID" val="diagram160330_4*m_i*1_4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i"/>
  <p:tag name="KSO_WM_UNIT_INDEX" val="1_5"/>
  <p:tag name="KSO_WM_UNIT_ID" val="diagram160330_4*m_i*1_5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i"/>
  <p:tag name="KSO_WM_UNIT_INDEX" val="1_6"/>
  <p:tag name="KSO_WM_UNIT_ID" val="diagram160330_4*m_i*1_6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i"/>
  <p:tag name="KSO_WM_UNIT_INDEX" val="1_7"/>
  <p:tag name="KSO_WM_UNIT_ID" val="diagram160330_4*m_i*1_7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i"/>
  <p:tag name="KSO_WM_UNIT_INDEX" val="1_8"/>
  <p:tag name="KSO_WM_UNIT_ID" val="diagram160330_4*m_i*1_8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i"/>
  <p:tag name="KSO_WM_UNIT_INDEX" val="1_9"/>
  <p:tag name="KSO_WM_UNIT_ID" val="diagram160330_4*m_i*1_9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i"/>
  <p:tag name="KSO_WM_UNIT_INDEX" val="1_10"/>
  <p:tag name="KSO_WM_UNIT_ID" val="diagram160330_4*m_i*1_10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i"/>
  <p:tag name="KSO_WM_UNIT_INDEX" val="1_11"/>
  <p:tag name="KSO_WM_UNIT_ID" val="diagram160330_4*m_i*1_11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h_f"/>
  <p:tag name="KSO_WM_UNIT_INDEX" val="1_2_1"/>
  <p:tag name="KSO_WM_UNIT_ID" val="diagram160330_4*m_h_f*1_2_1"/>
  <p:tag name="KSO_WM_UNIT_CLEAR" val="1"/>
  <p:tag name="KSO_WM_UNIT_LAYERLEVEL" val="1_1_1"/>
  <p:tag name="KSO_WM_UNIT_VALUE" val="39"/>
  <p:tag name="KSO_WM_UNIT_HIGHLIGHT" val="0"/>
  <p:tag name="KSO_WM_UNIT_COMPATIBLE" val="0"/>
  <p:tag name="KSO_WM_UNIT_PRESET_TEXT_INDEX" val="4"/>
  <p:tag name="KSO_WM_UNIT_PRESET_TEXT_LEN" val="26"/>
  <p:tag name="KSO_WM_DIAGRAM_GROUP_CODE" val="m1-1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425,&quot;width&quot;:1174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h_a"/>
  <p:tag name="KSO_WM_UNIT_INDEX" val="1_4_1"/>
  <p:tag name="KSO_WM_UNIT_ID" val="diagram160330_4*m_h_a*1_4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3"/>
  <p:tag name="KSO_WM_UNIT_PRESET_TEXT_LEN" val="12"/>
  <p:tag name="KSO_WM_DIAGRAM_GROUP_CODE" val="m1-1"/>
  <p:tag name="KSO_WM_UNIT_TEXT_FILL_FORE_SCHEMECOLOR_INDEX" val="8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4400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h_f"/>
  <p:tag name="KSO_WM_UNIT_INDEX" val="1_4_1"/>
  <p:tag name="KSO_WM_UNIT_ID" val="diagram160330_4*m_h_f*1_4_1"/>
  <p:tag name="KSO_WM_UNIT_CLEAR" val="1"/>
  <p:tag name="KSO_WM_UNIT_LAYERLEVEL" val="1_1_1"/>
  <p:tag name="KSO_WM_UNIT_VALUE" val="39"/>
  <p:tag name="KSO_WM_UNIT_HIGHLIGHT" val="0"/>
  <p:tag name="KSO_WM_UNIT_COMPATIBLE" val="0"/>
  <p:tag name="KSO_WM_UNIT_PRESET_TEXT_INDEX" val="4"/>
  <p:tag name="KSO_WM_UNIT_PRESET_TEXT_LEN" val="26"/>
  <p:tag name="KSO_WM_DIAGRAM_GROUP_CODE" val="m1-1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h_a"/>
  <p:tag name="KSO_WM_UNIT_INDEX" val="1_1_1"/>
  <p:tag name="KSO_WM_UNIT_ID" val="diagram160330_4*m_h_a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3"/>
  <p:tag name="KSO_WM_UNIT_PRESET_TEXT_LEN" val="12"/>
  <p:tag name="KSO_WM_DIAGRAM_GROUP_CODE" val="m1-1"/>
  <p:tag name="KSO_WM_UNIT_TEXT_FILL_FORE_SCHEMECOLOR_INDEX" val="5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h_f"/>
  <p:tag name="KSO_WM_UNIT_INDEX" val="1_1_1"/>
  <p:tag name="KSO_WM_UNIT_ID" val="diagram160330_4*m_h_f*1_1_1"/>
  <p:tag name="KSO_WM_UNIT_CLEAR" val="1"/>
  <p:tag name="KSO_WM_UNIT_LAYERLEVEL" val="1_1_1"/>
  <p:tag name="KSO_WM_UNIT_VALUE" val="39"/>
  <p:tag name="KSO_WM_UNIT_HIGHLIGHT" val="0"/>
  <p:tag name="KSO_WM_UNIT_COMPATIBLE" val="0"/>
  <p:tag name="KSO_WM_UNIT_PRESET_TEXT_INDEX" val="4"/>
  <p:tag name="KSO_WM_UNIT_PRESET_TEXT_LEN" val="26"/>
  <p:tag name="KSO_WM_DIAGRAM_GROUP_CODE" val="m1-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h_a"/>
  <p:tag name="KSO_WM_UNIT_INDEX" val="1_3_1"/>
  <p:tag name="KSO_WM_UNIT_ID" val="diagram160330_4*m_h_a*1_3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3"/>
  <p:tag name="KSO_WM_UNIT_PRESET_TEXT_LEN" val="12"/>
  <p:tag name="KSO_WM_DIAGRAM_GROUP_CODE" val="m1-1"/>
  <p:tag name="KSO_WM_UNIT_TEXT_FILL_FORE_SCHEMECOLOR_INDEX" val="7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h_f"/>
  <p:tag name="KSO_WM_UNIT_INDEX" val="1_3_1"/>
  <p:tag name="KSO_WM_UNIT_ID" val="diagram160330_4*m_h_f*1_3_1"/>
  <p:tag name="KSO_WM_UNIT_CLEAR" val="1"/>
  <p:tag name="KSO_WM_UNIT_LAYERLEVEL" val="1_1_1"/>
  <p:tag name="KSO_WM_UNIT_VALUE" val="39"/>
  <p:tag name="KSO_WM_UNIT_HIGHLIGHT" val="0"/>
  <p:tag name="KSO_WM_UNIT_COMPATIBLE" val="0"/>
  <p:tag name="KSO_WM_UNIT_PRESET_TEXT_INDEX" val="4"/>
  <p:tag name="KSO_WM_UNIT_PRESET_TEXT_LEN" val="26"/>
  <p:tag name="KSO_WM_DIAGRAM_GROUP_CODE" val="m1-1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330"/>
  <p:tag name="KSO_WM_UNIT_TYPE" val="m_i"/>
  <p:tag name="KSO_WM_UNIT_INDEX" val="1_1"/>
  <p:tag name="KSO_WM_UNIT_ID" val="diagram160330_4*m_i*1_1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1237</Words>
  <Application>Microsoft Office PowerPoint</Application>
  <PresentationFormat>宽屏</PresentationFormat>
  <Paragraphs>241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等线</vt:lpstr>
      <vt:lpstr>等线 Light</vt:lpstr>
      <vt:lpstr>方正舒体</vt:lpstr>
      <vt:lpstr>方正小标宋简体</vt:lpstr>
      <vt:lpstr>仿宋</vt:lpstr>
      <vt:lpstr>华文细黑</vt:lpstr>
      <vt:lpstr>华文新魏</vt:lpstr>
      <vt:lpstr>华文行楷</vt:lpstr>
      <vt:lpstr>微软雅黑</vt:lpstr>
      <vt:lpstr>幼圆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心怡</dc:creator>
  <cp:lastModifiedBy>吴 心怡</cp:lastModifiedBy>
  <cp:revision>9</cp:revision>
  <dcterms:created xsi:type="dcterms:W3CDTF">2023-08-14T07:45:55Z</dcterms:created>
  <dcterms:modified xsi:type="dcterms:W3CDTF">2023-08-21T08:42:58Z</dcterms:modified>
</cp:coreProperties>
</file>